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96" r:id="rId2"/>
    <p:sldId id="278" r:id="rId3"/>
    <p:sldId id="300" r:id="rId4"/>
    <p:sldId id="273" r:id="rId5"/>
    <p:sldId id="274" r:id="rId6"/>
    <p:sldId id="299" r:id="rId7"/>
    <p:sldId id="298" r:id="rId8"/>
    <p:sldId id="301" r:id="rId9"/>
    <p:sldId id="284" r:id="rId10"/>
    <p:sldId id="28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27" autoAdjust="0"/>
  </p:normalViewPr>
  <p:slideViewPr>
    <p:cSldViewPr>
      <p:cViewPr varScale="1">
        <p:scale>
          <a:sx n="72" d="100"/>
          <a:sy n="72" d="100"/>
        </p:scale>
        <p:origin x="-103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4FB698-65EB-4744-BCC9-BA213745E46B}" type="datetimeFigureOut">
              <a:rPr lang="en-US" smtClean="0"/>
              <a:pPr/>
              <a:t>9/9/2016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43C4B-50F1-412F-B99A-059E0DDA9A62}" type="slidenum">
              <a:rPr lang="en-US" smtClean="0"/>
              <a:pPr/>
              <a:t>‹#›</a:t>
            </a:fld>
            <a:endParaRPr lang="en-US"/>
          </a:p>
        </p:txBody>
      </p:sp>
    </p:spTree>
    <p:extLst>
      <p:ext uri="{BB962C8B-B14F-4D97-AF65-F5344CB8AC3E}">
        <p14:creationId xmlns:p14="http://schemas.microsoft.com/office/powerpoint/2010/main" val="302365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3</a:t>
            </a:fld>
            <a:endParaRPr lang="en-US"/>
          </a:p>
        </p:txBody>
      </p:sp>
    </p:spTree>
    <p:extLst>
      <p:ext uri="{BB962C8B-B14F-4D97-AF65-F5344CB8AC3E}">
        <p14:creationId xmlns:p14="http://schemas.microsoft.com/office/powerpoint/2010/main" val="899367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t>
            </a:r>
            <a:r>
              <a:rPr lang="en-US" baseline="0" dirty="0" smtClean="0"/>
              <a:t>he altar is a literal </a:t>
            </a:r>
            <a:r>
              <a:rPr lang="en-US" i="1" baseline="0" dirty="0" err="1" smtClean="0"/>
              <a:t>ofrenda</a:t>
            </a:r>
            <a:r>
              <a:rPr lang="en-US" i="1" baseline="0" dirty="0" smtClean="0"/>
              <a:t> </a:t>
            </a:r>
            <a:r>
              <a:rPr lang="en-US" i="0" baseline="0" dirty="0" smtClean="0"/>
              <a:t>(offering) to the deceased spirit. It lets the spirit know it is welcome by providing all of the things that s/he enjoyed while on earth. Every altar is different and unique to the person to whom it is dedicated. Altars to children include toys and candy. Altars to adults may have their favorite indulgences.</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11480" lvl="1" indent="0">
              <a:buNone/>
            </a:pPr>
            <a:r>
              <a:rPr lang="en-US" sz="2300" b="1" dirty="0" smtClean="0"/>
              <a:t>The four main elements needed for an altar are:</a:t>
            </a:r>
          </a:p>
          <a:p>
            <a:pPr marL="411480" lvl="1" indent="0">
              <a:buNone/>
            </a:pPr>
            <a:endParaRPr lang="en-US" sz="2300" dirty="0" smtClean="0"/>
          </a:p>
          <a:p>
            <a:pPr marL="411480" lvl="1" indent="0">
              <a:buNone/>
            </a:pPr>
            <a:r>
              <a:rPr lang="en-US" sz="2300" b="1" dirty="0" smtClean="0"/>
              <a:t>WATER</a:t>
            </a:r>
            <a:r>
              <a:rPr lang="en-US" sz="2300" dirty="0" smtClean="0"/>
              <a:t> to quench the thirst and for purification. </a:t>
            </a:r>
          </a:p>
          <a:p>
            <a:pPr marL="411480" lvl="1" indent="0">
              <a:buNone/>
            </a:pPr>
            <a:r>
              <a:rPr lang="en-US" sz="2300" b="1" dirty="0" smtClean="0"/>
              <a:t>SALT</a:t>
            </a:r>
            <a:r>
              <a:rPr lang="en-US" sz="2300" dirty="0" smtClean="0"/>
              <a:t> to season the food and for purification.</a:t>
            </a:r>
          </a:p>
          <a:p>
            <a:pPr marL="411480" lvl="1" indent="0">
              <a:buNone/>
            </a:pPr>
            <a:r>
              <a:rPr lang="en-US" sz="2300" b="1" dirty="0" smtClean="0"/>
              <a:t>BREAD</a:t>
            </a:r>
            <a:r>
              <a:rPr lang="en-US" sz="2300" dirty="0" smtClean="0"/>
              <a:t> to represent the food needed for survival. The</a:t>
            </a:r>
            <a:r>
              <a:rPr lang="en-US" sz="2300" baseline="0" dirty="0" smtClean="0"/>
              <a:t> bread created especially for Day of the Dead is called </a:t>
            </a:r>
            <a:r>
              <a:rPr lang="en-US" sz="2300" i="1" baseline="0" dirty="0" smtClean="0"/>
              <a:t>Pan de </a:t>
            </a:r>
            <a:r>
              <a:rPr lang="en-US" sz="2300" i="1" baseline="0" dirty="0" err="1" smtClean="0"/>
              <a:t>Muerto</a:t>
            </a:r>
            <a:r>
              <a:rPr lang="en-US" sz="2300" i="0" baseline="0" dirty="0" smtClean="0"/>
              <a:t> (Bread for the Dead)</a:t>
            </a:r>
            <a:endParaRPr lang="en-US" sz="2300" dirty="0" smtClean="0"/>
          </a:p>
          <a:p>
            <a:pPr marL="411480" lvl="1" indent="0">
              <a:buNone/>
            </a:pPr>
            <a:r>
              <a:rPr lang="en-US" sz="2300" b="1" dirty="0" smtClean="0"/>
              <a:t>CANDLES</a:t>
            </a:r>
            <a:r>
              <a:rPr lang="en-US" sz="2300" dirty="0" smtClean="0"/>
              <a:t> to guide the spirits back home.</a:t>
            </a:r>
          </a:p>
          <a:p>
            <a:pPr marL="411480" lvl="1" indent="0">
              <a:buNone/>
            </a:pPr>
            <a:endParaRPr lang="en-US" sz="2300" dirty="0" smtClean="0"/>
          </a:p>
          <a:p>
            <a:pPr marL="411480" lvl="1" indent="0">
              <a:buNone/>
            </a:pPr>
            <a:r>
              <a:rPr lang="en-US" sz="2300" b="1" dirty="0" smtClean="0"/>
              <a:t>You</a:t>
            </a:r>
            <a:r>
              <a:rPr lang="en-US" sz="2300" b="1" baseline="0" dirty="0" smtClean="0"/>
              <a:t> will also often find:</a:t>
            </a:r>
          </a:p>
          <a:p>
            <a:pPr marL="411480" lvl="1" indent="0">
              <a:buNone/>
            </a:pPr>
            <a:r>
              <a:rPr lang="en-US" sz="2300" b="1" baseline="0" dirty="0" smtClean="0"/>
              <a:t>Flowers</a:t>
            </a:r>
            <a:r>
              <a:rPr lang="en-US" sz="2300" baseline="0" dirty="0" smtClean="0"/>
              <a:t>: specifically marigolds known as </a:t>
            </a:r>
            <a:r>
              <a:rPr lang="en-US" sz="2300" i="1" dirty="0" err="1" smtClean="0"/>
              <a:t>Cempazuchitl</a:t>
            </a:r>
            <a:endParaRPr lang="en-US" sz="2300" i="1" dirty="0" smtClean="0"/>
          </a:p>
          <a:p>
            <a:pPr marL="411480" lvl="1" indent="0">
              <a:buNone/>
            </a:pPr>
            <a:r>
              <a:rPr lang="en-US" sz="2300" b="1" i="0" dirty="0" smtClean="0"/>
              <a:t>Photos</a:t>
            </a:r>
            <a:r>
              <a:rPr lang="en-US" sz="2300" i="0" baseline="0" dirty="0" smtClean="0"/>
              <a:t> of the spirit</a:t>
            </a:r>
          </a:p>
          <a:p>
            <a:pPr marL="411480" lvl="1" indent="0">
              <a:buNone/>
            </a:pPr>
            <a:r>
              <a:rPr lang="en-US" sz="2300" b="1" i="0" baseline="0" dirty="0" smtClean="0"/>
              <a:t>Incense</a:t>
            </a:r>
            <a:r>
              <a:rPr lang="en-US" sz="2300" i="0" baseline="0" dirty="0" smtClean="0"/>
              <a:t>: </a:t>
            </a:r>
            <a:r>
              <a:rPr lang="en-US" sz="2300" i="1" baseline="0" dirty="0" smtClean="0"/>
              <a:t>Copal</a:t>
            </a:r>
            <a:r>
              <a:rPr lang="en-US" sz="2300" i="0" baseline="0" dirty="0" smtClean="0"/>
              <a:t> is the traditional incense used. It comes from the sap of a tree and is believed to guide the spirit home when it is burned.</a:t>
            </a:r>
          </a:p>
          <a:p>
            <a:pPr marL="411480" lvl="1" indent="0">
              <a:buNone/>
            </a:pPr>
            <a:r>
              <a:rPr lang="en-US" sz="2300" b="1" i="0" baseline="0" dirty="0" smtClean="0"/>
              <a:t>Favorite foods or drinks</a:t>
            </a:r>
            <a:r>
              <a:rPr lang="en-US" sz="2300" i="0" baseline="0" dirty="0" smtClean="0"/>
              <a:t>: Mole (Chocolate scented savory stew) and other aromatic dishes are prepared, again to lead the spirit home. Adult spirits are welcomed with liquors and spirits, such as tequila or </a:t>
            </a:r>
            <a:r>
              <a:rPr lang="en-US" sz="2300" i="0" baseline="0" dirty="0" err="1" smtClean="0"/>
              <a:t>mezcal</a:t>
            </a:r>
            <a:r>
              <a:rPr lang="en-US" sz="2300" i="0" baseline="0" dirty="0" smtClean="0"/>
              <a:t>. </a:t>
            </a:r>
          </a:p>
          <a:p>
            <a:pPr marL="411480" lvl="1" indent="0">
              <a:buNone/>
            </a:pPr>
            <a:r>
              <a:rPr lang="en-US" sz="2300" b="1" i="0" baseline="0" dirty="0" smtClean="0"/>
              <a:t>Candy:</a:t>
            </a:r>
            <a:r>
              <a:rPr lang="en-US" sz="2300" i="0" baseline="0" dirty="0" smtClean="0"/>
              <a:t> traditional candies and sugar skulls are placed on the altar. Sweet treats are for adult spirits with a sweet tooth and child spirits.</a:t>
            </a:r>
          </a:p>
          <a:p>
            <a:pPr marL="411480" lvl="1" indent="0">
              <a:buNone/>
            </a:pPr>
            <a:r>
              <a:rPr lang="en-US" sz="2300" b="1" i="0" baseline="0" dirty="0" err="1" smtClean="0"/>
              <a:t>Papel</a:t>
            </a:r>
            <a:r>
              <a:rPr lang="en-US" sz="2300" b="1" i="0" baseline="0" dirty="0" smtClean="0"/>
              <a:t> </a:t>
            </a:r>
            <a:r>
              <a:rPr lang="en-US" sz="2300" b="1" i="0" baseline="0" dirty="0" err="1" smtClean="0"/>
              <a:t>Picado</a:t>
            </a:r>
            <a:r>
              <a:rPr lang="en-US" sz="2300" i="0" baseline="0" dirty="0" smtClean="0"/>
              <a:t>: Often made at home, or purchased from a local artisan, the cut paper adds a colorful accent to altars and gravesites. </a:t>
            </a:r>
            <a:r>
              <a:rPr lang="en-US" sz="2300" i="1" baseline="0" dirty="0" err="1" smtClean="0"/>
              <a:t>Papel</a:t>
            </a:r>
            <a:r>
              <a:rPr lang="en-US" sz="2300" i="1" baseline="0" dirty="0" smtClean="0"/>
              <a:t> </a:t>
            </a:r>
            <a:r>
              <a:rPr lang="en-US" sz="2300" i="1" baseline="0" dirty="0" err="1" smtClean="0"/>
              <a:t>picado</a:t>
            </a:r>
            <a:r>
              <a:rPr lang="en-US" sz="2300" i="0" baseline="0" dirty="0" smtClean="0"/>
              <a:t> is a very traditional decoration in Mexico.</a:t>
            </a:r>
          </a:p>
          <a:p>
            <a:pPr marL="411480" lvl="1" indent="0">
              <a:buNone/>
            </a:pPr>
            <a:r>
              <a:rPr lang="en-US" sz="2300" b="1" i="0" baseline="0" dirty="0" smtClean="0"/>
              <a:t>Religious symbols</a:t>
            </a:r>
            <a:r>
              <a:rPr lang="en-US" sz="2300" i="0" baseline="0" dirty="0" smtClean="0"/>
              <a:t>: </a:t>
            </a:r>
            <a:r>
              <a:rPr lang="en-US" sz="2300" i="1" baseline="0" dirty="0" err="1" smtClean="0"/>
              <a:t>milagros</a:t>
            </a:r>
            <a:r>
              <a:rPr lang="en-US" sz="2300" i="0" baseline="0" dirty="0" smtClean="0"/>
              <a:t>, statues, and pictures of saints are often used, as Day of the Dead is a religious ritual.</a:t>
            </a:r>
          </a:p>
          <a:p>
            <a:pPr marL="411480" lvl="1" indent="0">
              <a:buNone/>
            </a:pPr>
            <a:r>
              <a:rPr lang="en-US" sz="2300" b="1" i="0" baseline="0" dirty="0" smtClean="0"/>
              <a:t>Skulls</a:t>
            </a:r>
            <a:r>
              <a:rPr lang="en-US" sz="2300" i="0" baseline="0" dirty="0" smtClean="0"/>
              <a:t>: </a:t>
            </a:r>
            <a:r>
              <a:rPr lang="en-US" sz="2300" b="0" i="0" baseline="0" dirty="0" smtClean="0"/>
              <a:t>The </a:t>
            </a:r>
            <a:r>
              <a:rPr lang="en-US" sz="2300" b="0" i="1" baseline="0" dirty="0" err="1" smtClean="0"/>
              <a:t>calavera</a:t>
            </a:r>
            <a:r>
              <a:rPr lang="en-US" sz="2300" b="0" i="1" baseline="0" dirty="0" smtClean="0"/>
              <a:t> </a:t>
            </a:r>
            <a:r>
              <a:rPr lang="en-US" sz="2300" b="0" i="0" baseline="0" dirty="0" smtClean="0"/>
              <a:t>is ubiquitous around the holiday. Friends trade sugar skulls with their names on them and local artisans create dioramas and sculptures showing skulls participating in daily activities such as parties, dinners, weddings and dances!</a:t>
            </a:r>
            <a:endParaRPr lang="en-US" sz="2300" i="0" baseline="0" dirty="0" smtClean="0"/>
          </a:p>
          <a:p>
            <a:pPr marL="411480" lvl="1" indent="0">
              <a:buNone/>
            </a:pPr>
            <a:endParaRPr lang="en-US" sz="2300" i="0" baseline="0" dirty="0" smtClean="0"/>
          </a:p>
          <a:p>
            <a:pPr marL="411480" lvl="1" indent="0">
              <a:buNone/>
            </a:pPr>
            <a:endParaRPr lang="en-US" sz="2300" i="0" dirty="0" smtClean="0"/>
          </a:p>
          <a:p>
            <a:pPr marL="411480" lvl="1" indent="0">
              <a:buNone/>
            </a:pPr>
            <a:endParaRPr lang="en-US" sz="2300" dirty="0" smtClean="0"/>
          </a:p>
          <a:p>
            <a:pPr marL="411480" lvl="1" indent="0">
              <a:buNone/>
            </a:pPr>
            <a:endParaRPr lang="en-US" sz="2300" dirty="0" smtClean="0"/>
          </a:p>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6</a:t>
            </a:fld>
            <a:endParaRPr lang="en-US"/>
          </a:p>
        </p:txBody>
      </p:sp>
    </p:spTree>
    <p:extLst>
      <p:ext uri="{BB962C8B-B14F-4D97-AF65-F5344CB8AC3E}">
        <p14:creationId xmlns:p14="http://schemas.microsoft.com/office/powerpoint/2010/main" val="17086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3,000 year old tradition, some suspect it may even trace back 5,000 years!</a:t>
            </a:r>
          </a:p>
          <a:p>
            <a:r>
              <a:rPr lang="en-US" dirty="0" smtClean="0"/>
              <a:t>Can be traced back to the Aztecs and </a:t>
            </a:r>
          </a:p>
          <a:p>
            <a:pPr marL="0" indent="0">
              <a:buNone/>
            </a:pPr>
            <a:r>
              <a:rPr lang="en-US" dirty="0" smtClean="0"/>
              <a:t>other indigenous groups</a:t>
            </a:r>
          </a:p>
          <a:p>
            <a:r>
              <a:rPr lang="en-US" dirty="0" smtClean="0"/>
              <a:t>Celebrates life </a:t>
            </a:r>
            <a:r>
              <a:rPr lang="en-US" i="1" dirty="0" smtClean="0"/>
              <a:t>and</a:t>
            </a:r>
            <a:r>
              <a:rPr lang="en-US" dirty="0" smtClean="0"/>
              <a:t> death</a:t>
            </a:r>
          </a:p>
          <a:p>
            <a:r>
              <a:rPr lang="en-US" dirty="0" smtClean="0"/>
              <a:t>Is *not* the same as Halloween</a:t>
            </a:r>
          </a:p>
          <a:p>
            <a:r>
              <a:rPr lang="en-US" dirty="0" smtClean="0"/>
              <a:t>Over the years, </a:t>
            </a:r>
            <a:r>
              <a:rPr lang="en-US" i="1" dirty="0" err="1" smtClean="0"/>
              <a:t>Dia</a:t>
            </a:r>
            <a:r>
              <a:rPr lang="en-US" i="1" dirty="0" smtClean="0"/>
              <a:t> de los </a:t>
            </a:r>
            <a:r>
              <a:rPr lang="en-US" i="1" dirty="0" err="1" smtClean="0"/>
              <a:t>Muertos</a:t>
            </a:r>
            <a:r>
              <a:rPr lang="en-US" i="1" dirty="0" smtClean="0"/>
              <a:t> </a:t>
            </a:r>
            <a:r>
              <a:rPr lang="en-US" dirty="0" smtClean="0"/>
              <a:t>has evolved, and now Latinos in the United States celebrate it. </a:t>
            </a:r>
          </a:p>
          <a:p>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7</a:t>
            </a:fld>
            <a:endParaRPr lang="en-US"/>
          </a:p>
        </p:txBody>
      </p:sp>
    </p:spTree>
    <p:extLst>
      <p:ext uri="{BB962C8B-B14F-4D97-AF65-F5344CB8AC3E}">
        <p14:creationId xmlns:p14="http://schemas.microsoft.com/office/powerpoint/2010/main" val="114981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943C4B-50F1-412F-B99A-059E0DDA9A62}" type="slidenum">
              <a:rPr lang="en-US" smtClean="0"/>
              <a:pPr/>
              <a:t>8</a:t>
            </a:fld>
            <a:endParaRPr lang="en-US"/>
          </a:p>
        </p:txBody>
      </p:sp>
    </p:spTree>
    <p:extLst>
      <p:ext uri="{BB962C8B-B14F-4D97-AF65-F5344CB8AC3E}">
        <p14:creationId xmlns:p14="http://schemas.microsoft.com/office/powerpoint/2010/main" val="1026657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Day of the Dead is celebrated</a:t>
            </a:r>
            <a:r>
              <a:rPr lang="en-US" baseline="0" dirty="0" smtClean="0"/>
              <a:t> throughout the U.S. in places where big groups of Latino immigrants live. Los Angeles and Orange County host a number of Day of the Dead events at the end of October and beginning of November.</a:t>
            </a:r>
          </a:p>
          <a:p>
            <a:endParaRPr lang="en-US" baseline="0" dirty="0" smtClean="0"/>
          </a:p>
          <a:p>
            <a:r>
              <a:rPr lang="en-US" baseline="0" dirty="0" smtClean="0"/>
              <a:t>Places like the Museum of Latin American Art host altar competitions and displays where community members are invited to create altars to family members, friends, or heroes.</a:t>
            </a:r>
            <a:endParaRPr lang="en-US" dirty="0"/>
          </a:p>
        </p:txBody>
      </p:sp>
      <p:sp>
        <p:nvSpPr>
          <p:cNvPr id="4" name="Slide Number Placeholder 3"/>
          <p:cNvSpPr>
            <a:spLocks noGrp="1"/>
          </p:cNvSpPr>
          <p:nvPr>
            <p:ph type="sldNum" sz="quarter" idx="10"/>
          </p:nvPr>
        </p:nvSpPr>
        <p:spPr/>
        <p:txBody>
          <a:bodyPr/>
          <a:lstStyle/>
          <a:p>
            <a:fld id="{F8943C4B-50F1-412F-B99A-059E0DDA9A62}" type="slidenum">
              <a:rPr lang="en-US" smtClean="0"/>
              <a:pPr/>
              <a:t>9</a:t>
            </a:fld>
            <a:endParaRPr lang="en-US"/>
          </a:p>
        </p:txBody>
      </p:sp>
    </p:spTree>
    <p:extLst>
      <p:ext uri="{BB962C8B-B14F-4D97-AF65-F5344CB8AC3E}">
        <p14:creationId xmlns:p14="http://schemas.microsoft.com/office/powerpoint/2010/main" val="141784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1E353-C89E-4264-9AFD-061ABAE5F838}"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32835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956211-1CCC-4357-8985-FC067D69421F}"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324807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AF0ED-86AD-454B-B4EF-C97970AE3894}"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79306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87FD0-5B3B-4D5D-B234-59951589C999}"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24839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35DA4-6F98-485C-B9E1-EC1B6249DF0B}" type="datetime1">
              <a:rPr lang="en-US" smtClean="0"/>
              <a:t>9/9/2016</a:t>
            </a:fld>
            <a:endParaRPr lang="en-US"/>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
        <p:nvSpPr>
          <p:cNvPr id="6" name="Slide Number Placeholder 5"/>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856144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2EAEE5-4C82-418D-996B-D96C14AE8C4A}"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417648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8D8E01-E405-431E-B5FB-75BCAA05510C}" type="datetime1">
              <a:rPr lang="en-US" smtClean="0"/>
              <a:t>9/9/2016</a:t>
            </a:fld>
            <a:endParaRPr lang="en-US"/>
          </a:p>
        </p:txBody>
      </p:sp>
      <p:sp>
        <p:nvSpPr>
          <p:cNvPr id="8" name="Footer Placeholder 7"/>
          <p:cNvSpPr>
            <a:spLocks noGrp="1"/>
          </p:cNvSpPr>
          <p:nvPr>
            <p:ph type="ftr" sz="quarter" idx="11"/>
          </p:nvPr>
        </p:nvSpPr>
        <p:spPr/>
        <p:txBody>
          <a:bodyPr/>
          <a:lstStyle/>
          <a:p>
            <a:r>
              <a:rPr lang="en-US" smtClean="0"/>
              <a:t>Museum of Latin American Art</a:t>
            </a:r>
            <a:endParaRPr lang="en-US"/>
          </a:p>
        </p:txBody>
      </p:sp>
      <p:sp>
        <p:nvSpPr>
          <p:cNvPr id="9" name="Slide Number Placeholder 8"/>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3110370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F4B593-3685-4EC2-8046-0FFEE28CEAB9}" type="datetime1">
              <a:rPr lang="en-US" smtClean="0"/>
              <a:t>9/9/2016</a:t>
            </a:fld>
            <a:endParaRPr lang="en-US"/>
          </a:p>
        </p:txBody>
      </p:sp>
      <p:sp>
        <p:nvSpPr>
          <p:cNvPr id="4" name="Footer Placeholder 3"/>
          <p:cNvSpPr>
            <a:spLocks noGrp="1"/>
          </p:cNvSpPr>
          <p:nvPr>
            <p:ph type="ftr" sz="quarter" idx="11"/>
          </p:nvPr>
        </p:nvSpPr>
        <p:spPr/>
        <p:txBody>
          <a:bodyPr/>
          <a:lstStyle/>
          <a:p>
            <a:r>
              <a:rPr lang="en-US" smtClean="0"/>
              <a:t>Museum of Latin American Art</a:t>
            </a:r>
            <a:endParaRPr lang="en-US"/>
          </a:p>
        </p:txBody>
      </p:sp>
      <p:sp>
        <p:nvSpPr>
          <p:cNvPr id="5" name="Slide Number Placeholder 4"/>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040908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9626B-991F-4B1F-B94E-B7F1EBBAFB80}" type="datetime1">
              <a:rPr lang="en-US" smtClean="0"/>
              <a:t>9/9/2016</a:t>
            </a:fld>
            <a:endParaRPr lang="en-US"/>
          </a:p>
        </p:txBody>
      </p:sp>
      <p:sp>
        <p:nvSpPr>
          <p:cNvPr id="3" name="Footer Placeholder 2"/>
          <p:cNvSpPr>
            <a:spLocks noGrp="1"/>
          </p:cNvSpPr>
          <p:nvPr>
            <p:ph type="ftr" sz="quarter" idx="11"/>
          </p:nvPr>
        </p:nvSpPr>
        <p:spPr/>
        <p:txBody>
          <a:bodyPr/>
          <a:lstStyle/>
          <a:p>
            <a:r>
              <a:rPr lang="en-US" smtClean="0"/>
              <a:t>Museum of Latin American Art</a:t>
            </a:r>
            <a:endParaRPr lang="en-US"/>
          </a:p>
        </p:txBody>
      </p:sp>
      <p:sp>
        <p:nvSpPr>
          <p:cNvPr id="4" name="Slide Number Placeholder 3"/>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1414740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E9EAF-C37B-420F-9F0E-62DD575DD112}"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452412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A9D4-D115-48E6-A41C-0F409486EC8D}" type="datetime1">
              <a:rPr lang="en-US" smtClean="0"/>
              <a:t>9/9/2016</a:t>
            </a:fld>
            <a:endParaRPr lang="en-US"/>
          </a:p>
        </p:txBody>
      </p:sp>
      <p:sp>
        <p:nvSpPr>
          <p:cNvPr id="6" name="Footer Placeholder 5"/>
          <p:cNvSpPr>
            <a:spLocks noGrp="1"/>
          </p:cNvSpPr>
          <p:nvPr>
            <p:ph type="ftr" sz="quarter" idx="11"/>
          </p:nvPr>
        </p:nvSpPr>
        <p:spPr/>
        <p:txBody>
          <a:bodyPr/>
          <a:lstStyle/>
          <a:p>
            <a:r>
              <a:rPr lang="en-US" smtClean="0"/>
              <a:t>Museum of Latin American Art</a:t>
            </a:r>
            <a:endParaRPr lang="en-US"/>
          </a:p>
        </p:txBody>
      </p:sp>
      <p:sp>
        <p:nvSpPr>
          <p:cNvPr id="7" name="Slide Number Placeholder 6"/>
          <p:cNvSpPr>
            <a:spLocks noGrp="1"/>
          </p:cNvSpPr>
          <p:nvPr>
            <p:ph type="sldNum" sz="quarter" idx="12"/>
          </p:nvPr>
        </p:nvSpPr>
        <p:spPr/>
        <p:txBody>
          <a:bodyPr/>
          <a:lstStyle/>
          <a:p>
            <a:fld id="{DB9BB567-5952-4B57-9485-C3860DC49F6E}" type="slidenum">
              <a:rPr lang="en-US" smtClean="0"/>
              <a:pPr/>
              <a:t>‹#›</a:t>
            </a:fld>
            <a:endParaRPr lang="en-US"/>
          </a:p>
        </p:txBody>
      </p:sp>
    </p:spTree>
    <p:extLst>
      <p:ext uri="{BB962C8B-B14F-4D97-AF65-F5344CB8AC3E}">
        <p14:creationId xmlns:p14="http://schemas.microsoft.com/office/powerpoint/2010/main" val="2774789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F906F-ADAD-40E6-B604-C120F9C66746}" type="datetime1">
              <a:rPr lang="en-US" smtClean="0"/>
              <a:t>9/9/2016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Museum of Latin American Art</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9BB567-5952-4B57-9485-C3860DC49F6E}" type="slidenum">
              <a:rPr lang="en-US" smtClean="0"/>
              <a:pPr/>
              <a:t>‹#›</a:t>
            </a:fld>
            <a:endParaRPr lang="en-US"/>
          </a:p>
        </p:txBody>
      </p:sp>
    </p:spTree>
    <p:extLst>
      <p:ext uri="{BB962C8B-B14F-4D97-AF65-F5344CB8AC3E}">
        <p14:creationId xmlns:p14="http://schemas.microsoft.com/office/powerpoint/2010/main" val="734975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isedbyculture.com/wp-content/uploads/2013/10/Rose-Hills-Dia-De-Los-Muertos-Alt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299"/>
            <a:ext cx="7620000" cy="50673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5181600"/>
            <a:ext cx="9144000" cy="533400"/>
          </a:xfrm>
          <a:prstGeom prst="rect">
            <a:avLst/>
          </a:prstGeom>
        </p:spPr>
        <p:txBody>
          <a:bodyPr>
            <a:noAutofit/>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es-ES" sz="4400" b="1" i="1" dirty="0" smtClean="0">
                <a:solidFill>
                  <a:schemeClr val="tx1"/>
                </a:solidFill>
                <a:latin typeface="Century Gothic" pitchFamily="34" charset="0"/>
              </a:rPr>
              <a:t>Días de los Muertos</a:t>
            </a:r>
          </a:p>
          <a:p>
            <a:pPr algn="ctr"/>
            <a:r>
              <a:rPr lang="es-ES" sz="4400" b="1" dirty="0" smtClean="0">
                <a:solidFill>
                  <a:schemeClr val="tx1"/>
                </a:solidFill>
                <a:latin typeface="Century Gothic" pitchFamily="34" charset="0"/>
              </a:rPr>
              <a:t>(</a:t>
            </a:r>
            <a:r>
              <a:rPr lang="es-ES" sz="4400" b="1" dirty="0" err="1" smtClean="0">
                <a:solidFill>
                  <a:schemeClr val="tx1"/>
                </a:solidFill>
                <a:latin typeface="Century Gothic" pitchFamily="34" charset="0"/>
              </a:rPr>
              <a:t>Days</a:t>
            </a:r>
            <a:r>
              <a:rPr lang="es-ES" sz="4400" b="1" dirty="0" smtClean="0">
                <a:solidFill>
                  <a:schemeClr val="tx1"/>
                </a:solidFill>
                <a:latin typeface="Century Gothic" pitchFamily="34" charset="0"/>
              </a:rPr>
              <a:t> of </a:t>
            </a:r>
            <a:r>
              <a:rPr lang="es-ES" sz="4400" b="1" dirty="0" err="1" smtClean="0">
                <a:solidFill>
                  <a:schemeClr val="tx1"/>
                </a:solidFill>
                <a:latin typeface="Century Gothic" pitchFamily="34" charset="0"/>
              </a:rPr>
              <a:t>the</a:t>
            </a:r>
            <a:r>
              <a:rPr lang="es-ES" sz="4400" b="1" dirty="0" smtClean="0">
                <a:solidFill>
                  <a:schemeClr val="tx1"/>
                </a:solidFill>
                <a:latin typeface="Century Gothic" pitchFamily="34" charset="0"/>
              </a:rPr>
              <a:t> </a:t>
            </a:r>
            <a:r>
              <a:rPr lang="es-ES" sz="4400" b="1" dirty="0" err="1" smtClean="0">
                <a:solidFill>
                  <a:schemeClr val="tx1"/>
                </a:solidFill>
                <a:latin typeface="Century Gothic" pitchFamily="34" charset="0"/>
              </a:rPr>
              <a:t>Dead</a:t>
            </a:r>
            <a:r>
              <a:rPr lang="es-ES" sz="4400" b="1" dirty="0" smtClean="0">
                <a:solidFill>
                  <a:schemeClr val="tx1"/>
                </a:solidFill>
                <a:latin typeface="Century Gothic" pitchFamily="34" charset="0"/>
              </a:rPr>
              <a:t>)</a:t>
            </a:r>
            <a:endParaRPr lang="es-ES" sz="4400" b="1" dirty="0">
              <a:solidFill>
                <a:schemeClr val="tx1"/>
              </a:solidFill>
              <a:latin typeface="Century Gothic" pitchFamily="34" charset="0"/>
            </a:endParaRPr>
          </a:p>
        </p:txBody>
      </p:sp>
    </p:spTree>
    <p:extLst>
      <p:ext uri="{BB962C8B-B14F-4D97-AF65-F5344CB8AC3E}">
        <p14:creationId xmlns:p14="http://schemas.microsoft.com/office/powerpoint/2010/main" val="324096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9" y="1219200"/>
            <a:ext cx="5789612" cy="386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8600"/>
            <a:ext cx="9144000" cy="769441"/>
          </a:xfrm>
          <a:prstGeom prst="rect">
            <a:avLst/>
          </a:prstGeom>
          <a:noFill/>
        </p:spPr>
        <p:txBody>
          <a:bodyPr wrap="square" rtlCol="0">
            <a:spAutoFit/>
          </a:bodyPr>
          <a:lstStyle/>
          <a:p>
            <a:r>
              <a:rPr lang="en-US" sz="4400" dirty="0" smtClean="0"/>
              <a:t>To whom would you dedicate an altar?</a:t>
            </a:r>
            <a:endParaRPr lang="en-US" sz="4400" dirty="0"/>
          </a:p>
        </p:txBody>
      </p:sp>
      <p:sp>
        <p:nvSpPr>
          <p:cNvPr id="3" name="TextBox 2"/>
          <p:cNvSpPr txBox="1"/>
          <p:nvPr/>
        </p:nvSpPr>
        <p:spPr>
          <a:xfrm>
            <a:off x="6011778" y="1371600"/>
            <a:ext cx="2903621" cy="2800767"/>
          </a:xfrm>
          <a:prstGeom prst="rect">
            <a:avLst/>
          </a:prstGeom>
          <a:noFill/>
        </p:spPr>
        <p:txBody>
          <a:bodyPr wrap="square" rtlCol="0">
            <a:spAutoFit/>
          </a:bodyPr>
          <a:lstStyle/>
          <a:p>
            <a:pPr marL="285750" indent="-285750">
              <a:buFont typeface="Arial" pitchFamily="34" charset="0"/>
              <a:buChar char="•"/>
            </a:pPr>
            <a:r>
              <a:rPr lang="en-US" sz="4400" dirty="0" smtClean="0"/>
              <a:t>Friend?</a:t>
            </a:r>
          </a:p>
          <a:p>
            <a:pPr marL="285750" indent="-285750">
              <a:buFont typeface="Arial" pitchFamily="34" charset="0"/>
              <a:buChar char="•"/>
            </a:pPr>
            <a:r>
              <a:rPr lang="en-US" sz="4400" dirty="0" smtClean="0"/>
              <a:t>Family Member?</a:t>
            </a:r>
          </a:p>
          <a:p>
            <a:pPr marL="285750" indent="-285750">
              <a:buFont typeface="Arial" pitchFamily="34" charset="0"/>
              <a:buChar char="•"/>
            </a:pPr>
            <a:r>
              <a:rPr lang="en-US" sz="4400" dirty="0" smtClean="0"/>
              <a:t>Hero?</a:t>
            </a:r>
            <a:endParaRPr lang="en-US" sz="4400" dirty="0"/>
          </a:p>
        </p:txBody>
      </p:sp>
      <p:sp>
        <p:nvSpPr>
          <p:cNvPr id="4" name="TextBox 3"/>
          <p:cNvSpPr txBox="1"/>
          <p:nvPr/>
        </p:nvSpPr>
        <p:spPr>
          <a:xfrm>
            <a:off x="1589" y="5181600"/>
            <a:ext cx="8913810" cy="1446550"/>
          </a:xfrm>
          <a:prstGeom prst="rect">
            <a:avLst/>
          </a:prstGeom>
          <a:noFill/>
        </p:spPr>
        <p:txBody>
          <a:bodyPr wrap="square" rtlCol="0">
            <a:spAutoFit/>
          </a:bodyPr>
          <a:lstStyle/>
          <a:p>
            <a:r>
              <a:rPr lang="en-US" sz="4400" dirty="0" smtClean="0"/>
              <a:t>What objects or materials would you use to make the altar special?</a:t>
            </a:r>
            <a:endParaRPr lang="en-US" sz="4400" dirty="0"/>
          </a:p>
        </p:txBody>
      </p:sp>
      <p:sp>
        <p:nvSpPr>
          <p:cNvPr id="5" name="Footer Placeholder 4"/>
          <p:cNvSpPr>
            <a:spLocks noGrp="1"/>
          </p:cNvSpPr>
          <p:nvPr>
            <p:ph type="ftr" sz="quarter" idx="11"/>
          </p:nvPr>
        </p:nvSpPr>
        <p:spPr/>
        <p:txBody>
          <a:bodyPr/>
          <a:lstStyle/>
          <a:p>
            <a:r>
              <a:rPr lang="en-US" smtClean="0"/>
              <a:t>Museum of Latin American Art</a:t>
            </a:r>
            <a:endParaRPr lang="en-US"/>
          </a:p>
        </p:txBody>
      </p:sp>
    </p:spTree>
    <p:extLst>
      <p:ext uri="{BB962C8B-B14F-4D97-AF65-F5344CB8AC3E}">
        <p14:creationId xmlns:p14="http://schemas.microsoft.com/office/powerpoint/2010/main" val="743278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imeccuernavaca.com.mx/wp-content/uploads/2013/08/cemetery-day-of-dead.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6625"/>
                    </a14:imgEffect>
                    <a14:imgEffect>
                      <a14:brightnessContrast bright="19000"/>
                    </a14:imgEffect>
                  </a14:imgLayer>
                </a14:imgProps>
              </a:ext>
            </a:extLst>
          </a:blip>
          <a:srcRect/>
          <a:stretch>
            <a:fillRect/>
          </a:stretch>
        </p:blipFill>
        <p:spPr bwMode="auto">
          <a:xfrm>
            <a:off x="-558168" y="-482297"/>
            <a:ext cx="9778368" cy="7340297"/>
          </a:xfrm>
          <a:prstGeom prst="rect">
            <a:avLst/>
          </a:prstGeom>
          <a:noFill/>
        </p:spPr>
      </p:pic>
      <p:sp>
        <p:nvSpPr>
          <p:cNvPr id="2" name="Footer Placeholder 1"/>
          <p:cNvSpPr>
            <a:spLocks noGrp="1"/>
          </p:cNvSpPr>
          <p:nvPr>
            <p:ph type="ftr" sz="quarter" idx="11"/>
          </p:nvPr>
        </p:nvSpPr>
        <p:spPr/>
        <p:txBody>
          <a:bodyPr/>
          <a:lstStyle/>
          <a:p>
            <a:r>
              <a:rPr lang="en-US" smtClean="0"/>
              <a:t>Museum of Latin American Art</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6/69/Blowing_on_mai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39250" cy="6086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6248400"/>
            <a:ext cx="9829800" cy="400110"/>
          </a:xfrm>
          <a:prstGeom prst="rect">
            <a:avLst/>
          </a:prstGeom>
          <a:noFill/>
        </p:spPr>
        <p:txBody>
          <a:bodyPr wrap="square" rtlCol="0">
            <a:spAutoFit/>
          </a:bodyPr>
          <a:lstStyle/>
          <a:p>
            <a:pPr algn="ctr"/>
            <a:r>
              <a:rPr lang="en-US" sz="2000" b="1" dirty="0" smtClean="0"/>
              <a:t>What we now know as “Day of the Dead” was originally a harvest festival!</a:t>
            </a:r>
            <a:endParaRPr lang="en-US" sz="2000" b="1" dirty="0"/>
          </a:p>
        </p:txBody>
      </p:sp>
    </p:spTree>
    <p:extLst>
      <p:ext uri="{BB962C8B-B14F-4D97-AF65-F5344CB8AC3E}">
        <p14:creationId xmlns:p14="http://schemas.microsoft.com/office/powerpoint/2010/main" val="4073543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3.bp.blogspot.com/_UREjcjE6KoA/TUckjplXx2I/AAAAAAAAB6I/1X8d0WIhEw8/s1600/Laurie+Zuckerman+Oaxaca+Ofrenda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11" y="0"/>
            <a:ext cx="8528577" cy="682591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Museum of Latin American Art</a:t>
            </a:r>
            <a:endParaRPr lang="en-US"/>
          </a:p>
        </p:txBody>
      </p:sp>
      <p:sp>
        <p:nvSpPr>
          <p:cNvPr id="2" name="Title 2"/>
          <p:cNvSpPr txBox="1">
            <a:spLocks/>
          </p:cNvSpPr>
          <p:nvPr/>
        </p:nvSpPr>
        <p:spPr>
          <a:xfrm>
            <a:off x="878792" y="76200"/>
            <a:ext cx="7239000" cy="1371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The </a:t>
            </a:r>
            <a:r>
              <a:rPr lang="en-US" b="1" i="1" dirty="0" smtClean="0">
                <a:solidFill>
                  <a:schemeClr val="bg1"/>
                </a:solidFill>
              </a:rPr>
              <a:t>Ofrenda (Altar)</a:t>
            </a:r>
            <a:endParaRPr lang="en-US" b="1" i="1" dirty="0">
              <a:solidFill>
                <a:schemeClr val="bg1"/>
              </a:solidFill>
            </a:endParaRPr>
          </a:p>
        </p:txBody>
      </p:sp>
    </p:spTree>
    <p:extLst>
      <p:ext uri="{BB962C8B-B14F-4D97-AF65-F5344CB8AC3E}">
        <p14:creationId xmlns:p14="http://schemas.microsoft.com/office/powerpoint/2010/main" val="1424430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thumbs.dreamstime.com/t/%E5%A2%A8%E8%A5%BF%E5%93%A5%E9%A3%9F%E7%89%A9%E7%94%A8%E4%B9%B3%E9%85%AA%E5%92%8C%E8%94%AC%E8%8F%9C%E6%B2%99%E6%8B%89%E5%9C%A8%E4%BC%A0-%E6%9D%BF%E6%9D%90%E7%94%A8%E7%8E%89%E7%B1%B3%E7%B2%89%E8%96%84%E7%83%99%E9%A5%BC-456446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510" y="3018873"/>
            <a:ext cx="2171710" cy="13954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atic1.squarespace.com/static/52d59bf7e4b02a4ced967a1d/52d5aae3e4b0c4f1c24c781a/53f3cf6be4b0577e1fc986c5/1408487295662/Incense-Burner.jpg?format=500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742" y="2971800"/>
            <a:ext cx="1622792" cy="1622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kl-scene7.insnw.net/is/image/OKL/Product_KIP00217_Image_1?$story-produ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8484" y="3075376"/>
            <a:ext cx="2090902" cy="1421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8705" y="2595282"/>
            <a:ext cx="8686800" cy="446276"/>
          </a:xfrm>
          <a:prstGeom prst="rect">
            <a:avLst/>
          </a:prstGeom>
          <a:noFill/>
        </p:spPr>
        <p:txBody>
          <a:bodyPr wrap="square" rtlCol="0">
            <a:spAutoFit/>
          </a:bodyPr>
          <a:lstStyle/>
          <a:p>
            <a:pPr marL="411480" lvl="1" indent="0">
              <a:buNone/>
            </a:pPr>
            <a:r>
              <a:rPr lang="en-US" sz="2300" dirty="0" smtClean="0"/>
              <a:t>– </a:t>
            </a:r>
            <a:r>
              <a:rPr lang="en-US" sz="2000" dirty="0" smtClean="0"/>
              <a:t>Flowers – </a:t>
            </a:r>
            <a:r>
              <a:rPr lang="en-US" sz="2000" dirty="0"/>
              <a:t>	</a:t>
            </a:r>
            <a:r>
              <a:rPr lang="en-US" sz="2000" dirty="0" smtClean="0"/>
              <a:t>              – Photos –              – Incense –               – </a:t>
            </a:r>
            <a:r>
              <a:rPr lang="en-US" sz="2000" dirty="0"/>
              <a:t>Favorite </a:t>
            </a:r>
            <a:r>
              <a:rPr lang="en-US" sz="2000" dirty="0" smtClean="0"/>
              <a:t>foods– </a:t>
            </a:r>
            <a:endParaRPr lang="en-US" sz="2000" dirty="0"/>
          </a:p>
        </p:txBody>
      </p:sp>
      <p:sp>
        <p:nvSpPr>
          <p:cNvPr id="3" name="Rectangle 2"/>
          <p:cNvSpPr/>
          <p:nvPr/>
        </p:nvSpPr>
        <p:spPr>
          <a:xfrm>
            <a:off x="304800" y="0"/>
            <a:ext cx="8202646" cy="1323439"/>
          </a:xfrm>
          <a:prstGeom prst="rect">
            <a:avLst/>
          </a:prstGeom>
        </p:spPr>
        <p:txBody>
          <a:bodyPr wrap="square">
            <a:spAutoFit/>
          </a:bodyPr>
          <a:lstStyle/>
          <a:p>
            <a:pPr algn="ctr"/>
            <a:r>
              <a:rPr lang="en-US" sz="4400" b="1" dirty="0"/>
              <a:t>Things you find on an altar</a:t>
            </a:r>
            <a:r>
              <a:rPr lang="en-US" sz="4400" b="1" dirty="0" smtClean="0"/>
              <a:t>:</a:t>
            </a:r>
          </a:p>
          <a:p>
            <a:pPr algn="ctr"/>
            <a:endParaRPr lang="en-US" dirty="0" smtClean="0"/>
          </a:p>
          <a:p>
            <a:r>
              <a:rPr lang="en-US" dirty="0"/>
              <a:t>	</a:t>
            </a:r>
          </a:p>
        </p:txBody>
      </p:sp>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901" y="1151852"/>
            <a:ext cx="1531744" cy="124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10545" y="1157047"/>
            <a:ext cx="1632859" cy="1223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2510" y="1170902"/>
            <a:ext cx="1284859"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http://drinks.seriouseats.com/images/2013/08/20130829waterglas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0600" y="1143000"/>
            <a:ext cx="1737104" cy="130425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68769" y="4912101"/>
            <a:ext cx="1474635" cy="147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228600" y="4495800"/>
            <a:ext cx="8686800" cy="400110"/>
          </a:xfrm>
          <a:prstGeom prst="rect">
            <a:avLst/>
          </a:prstGeom>
        </p:spPr>
        <p:txBody>
          <a:bodyPr wrap="square">
            <a:spAutoFit/>
          </a:bodyPr>
          <a:lstStyle/>
          <a:p>
            <a:pPr marL="411480" lvl="1" indent="0">
              <a:buNone/>
            </a:pPr>
            <a:r>
              <a:rPr lang="en-US" sz="2000" dirty="0" smtClean="0"/>
              <a:t>– Candy – 	         – </a:t>
            </a:r>
            <a:r>
              <a:rPr lang="en-US" sz="2000" dirty="0" err="1" smtClean="0"/>
              <a:t>Papel</a:t>
            </a:r>
            <a:r>
              <a:rPr lang="en-US" sz="2000" dirty="0" smtClean="0"/>
              <a:t> </a:t>
            </a:r>
            <a:r>
              <a:rPr lang="en-US" sz="2000" dirty="0" err="1" smtClean="0"/>
              <a:t>Picado</a:t>
            </a:r>
            <a:r>
              <a:rPr lang="en-US" sz="2000" dirty="0" smtClean="0"/>
              <a:t> –    – Religious symbols –           – Skulls – </a:t>
            </a:r>
            <a:endParaRPr lang="en-US" sz="2000" dirty="0"/>
          </a:p>
        </p:txBody>
      </p:sp>
      <p:pic>
        <p:nvPicPr>
          <p:cNvPr id="26628" name="Picture 4" descr="http://www.goodhousekeeping.com/cm/goodhousekeeping/images/nG/02Banners2-de.jpg"/>
          <p:cNvPicPr>
            <a:picLocks noChangeAspect="1" noChangeArrowheads="1"/>
          </p:cNvPicPr>
          <p:nvPr/>
        </p:nvPicPr>
        <p:blipFill>
          <a:blip r:embed="rId11" cstate="print"/>
          <a:srcRect/>
          <a:stretch>
            <a:fillRect/>
          </a:stretch>
        </p:blipFill>
        <p:spPr bwMode="auto">
          <a:xfrm>
            <a:off x="2798418" y="4925519"/>
            <a:ext cx="1447800" cy="1447800"/>
          </a:xfrm>
          <a:prstGeom prst="rect">
            <a:avLst/>
          </a:prstGeom>
          <a:noFill/>
        </p:spPr>
      </p:pic>
      <p:sp>
        <p:nvSpPr>
          <p:cNvPr id="4" name="Footer Placeholder 3"/>
          <p:cNvSpPr>
            <a:spLocks noGrp="1"/>
          </p:cNvSpPr>
          <p:nvPr>
            <p:ph type="ftr" sz="quarter" idx="11"/>
          </p:nvPr>
        </p:nvSpPr>
        <p:spPr>
          <a:xfrm>
            <a:off x="3064042" y="6396789"/>
            <a:ext cx="2895600" cy="365125"/>
          </a:xfrm>
        </p:spPr>
        <p:txBody>
          <a:bodyPr/>
          <a:lstStyle/>
          <a:p>
            <a:r>
              <a:rPr lang="en-US" smtClean="0"/>
              <a:t>Museum of Latin American Art</a:t>
            </a:r>
            <a:endParaRPr lang="en-US"/>
          </a:p>
        </p:txBody>
      </p:sp>
      <p:pic>
        <p:nvPicPr>
          <p:cNvPr id="1026" name="Picture 2" descr="https://supportwindsofchange.files.wordpress.com/2013/05/tl-marigold-100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438" y="3018873"/>
            <a:ext cx="1562099" cy="1483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820519"/>
            <a:ext cx="8686800" cy="646331"/>
          </a:xfrm>
          <a:prstGeom prst="rect">
            <a:avLst/>
          </a:prstGeom>
          <a:noFill/>
        </p:spPr>
        <p:txBody>
          <a:bodyPr wrap="square" rtlCol="0">
            <a:spAutoFit/>
          </a:bodyPr>
          <a:lstStyle/>
          <a:p>
            <a:pPr algn="ctr"/>
            <a:r>
              <a:rPr lang="en-US" dirty="0"/>
              <a:t>– WATER – 	   – SALT – 	 – BREAD –             – CANDLES – </a:t>
            </a:r>
          </a:p>
          <a:p>
            <a:pPr algn="ctr"/>
            <a:endParaRPr lang="en-US" dirty="0"/>
          </a:p>
        </p:txBody>
      </p:sp>
      <p:pic>
        <p:nvPicPr>
          <p:cNvPr id="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4404" b="15196"/>
          <a:stretch/>
        </p:blipFill>
        <p:spPr bwMode="auto">
          <a:xfrm>
            <a:off x="359536" y="4959047"/>
            <a:ext cx="2109433" cy="148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www.intimateweddings.com/wp-content/uploads/2009/10/sugar-skulls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7883" y="4876049"/>
            <a:ext cx="1880964" cy="188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944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000" r="9000"/>
          <a:stretch/>
        </p:blipFill>
        <p:spPr>
          <a:xfrm>
            <a:off x="606887" y="-313782"/>
            <a:ext cx="8030359" cy="7245078"/>
          </a:xfrm>
          <a:prstGeom prst="rect">
            <a:avLst/>
          </a:prstGeom>
        </p:spPr>
      </p:pic>
    </p:spTree>
    <p:extLst>
      <p:ext uri="{BB962C8B-B14F-4D97-AF65-F5344CB8AC3E}">
        <p14:creationId xmlns:p14="http://schemas.microsoft.com/office/powerpoint/2010/main" val="1606089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osthistory.org/wp-content/uploads/2014/08/photo-MOSTHistory_DDLM14-Call-for-Altar-Exhibitors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45" y="15551"/>
            <a:ext cx="7379655" cy="685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48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mericanhistory.si.edu/sites/default/files/exhibitions/cisneros_1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20" y="609600"/>
            <a:ext cx="788275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3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5" y="-36096"/>
            <a:ext cx="4292642" cy="689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145" y="421353"/>
            <a:ext cx="4896854" cy="297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9234" y="3390075"/>
            <a:ext cx="4894765" cy="297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en-US" smtClean="0"/>
              <a:t>Museum of Latin American Art</a:t>
            </a:r>
            <a:endParaRPr lang="en-US"/>
          </a:p>
        </p:txBody>
      </p:sp>
    </p:spTree>
    <p:extLst>
      <p:ext uri="{BB962C8B-B14F-4D97-AF65-F5344CB8AC3E}">
        <p14:creationId xmlns:p14="http://schemas.microsoft.com/office/powerpoint/2010/main" val="1606832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3491</TotalTime>
  <Words>595</Words>
  <Application>Microsoft Office PowerPoint</Application>
  <PresentationFormat>On-screen Show (4:3)</PresentationFormat>
  <Paragraphs>57</Paragraphs>
  <Slides>10</Slides>
  <Notes>8</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Tribute to Jose Guadalupe Posada  Printmaking Series</dc:title>
  <dc:creator>Lenovo User</dc:creator>
  <cp:lastModifiedBy>Gabriela Martinez</cp:lastModifiedBy>
  <cp:revision>67</cp:revision>
  <dcterms:created xsi:type="dcterms:W3CDTF">2010-01-09T06:50:42Z</dcterms:created>
  <dcterms:modified xsi:type="dcterms:W3CDTF">2016-09-09T22:19:51Z</dcterms:modified>
</cp:coreProperties>
</file>