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6"/>
  </p:notesMasterIdLst>
  <p:sldIdLst>
    <p:sldId id="272" r:id="rId2"/>
    <p:sldId id="304" r:id="rId3"/>
    <p:sldId id="306" r:id="rId4"/>
    <p:sldId id="307" r:id="rId5"/>
    <p:sldId id="302" r:id="rId6"/>
    <p:sldId id="305" r:id="rId7"/>
    <p:sldId id="308" r:id="rId8"/>
    <p:sldId id="298" r:id="rId9"/>
    <p:sldId id="300" r:id="rId10"/>
    <p:sldId id="290" r:id="rId11"/>
    <p:sldId id="291" r:id="rId12"/>
    <p:sldId id="283" r:id="rId13"/>
    <p:sldId id="287" r:id="rId14"/>
    <p:sldId id="29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48B"/>
    <a:srgbClr val="F70FFD"/>
    <a:srgbClr val="CE3E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27" autoAdjust="0"/>
  </p:normalViewPr>
  <p:slideViewPr>
    <p:cSldViewPr>
      <p:cViewPr varScale="1">
        <p:scale>
          <a:sx n="72" d="100"/>
          <a:sy n="72" d="100"/>
        </p:scale>
        <p:origin x="-103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4FB698-65EB-4744-BCC9-BA213745E46B}" type="datetimeFigureOut">
              <a:rPr lang="en-US" smtClean="0"/>
              <a:pPr/>
              <a:t>9/9/2016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943C4B-50F1-412F-B99A-059E0DDA9A62}" type="slidenum">
              <a:rPr lang="en-US" smtClean="0"/>
              <a:pPr/>
              <a:t>‹#›</a:t>
            </a:fld>
            <a:endParaRPr lang="en-US"/>
          </a:p>
        </p:txBody>
      </p:sp>
    </p:spTree>
    <p:extLst>
      <p:ext uri="{BB962C8B-B14F-4D97-AF65-F5344CB8AC3E}">
        <p14:creationId xmlns:p14="http://schemas.microsoft.com/office/powerpoint/2010/main" val="302365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a </a:t>
            </a:r>
            <a:r>
              <a:rPr lang="en-US" baseline="0" dirty="0" err="1" smtClean="0"/>
              <a:t>Calavera</a:t>
            </a:r>
            <a:r>
              <a:rPr lang="en-US" baseline="0" dirty="0" smtClean="0"/>
              <a:t>?</a:t>
            </a:r>
            <a:endParaRPr lang="en-US" b="1" dirty="0" smtClean="0"/>
          </a:p>
          <a:p>
            <a:endParaRPr lang="en-US" i="1" baseline="0" dirty="0" smtClean="0"/>
          </a:p>
          <a:p>
            <a:r>
              <a:rPr lang="en-US" sz="1200" b="0" i="0" baseline="0" dirty="0" smtClean="0"/>
              <a:t>This image shows the </a:t>
            </a:r>
            <a:r>
              <a:rPr lang="en-US" sz="1200" b="0" i="1" baseline="0" dirty="0" smtClean="0"/>
              <a:t>Gran Fandango </a:t>
            </a:r>
            <a:r>
              <a:rPr lang="en-US" sz="1200" b="0" i="0" baseline="0" dirty="0" smtClean="0"/>
              <a:t>(Wild Party) of the skeletons by Jose Guadalupe Posada. </a:t>
            </a:r>
            <a:r>
              <a:rPr lang="en-US" sz="1200" b="0" i="1" baseline="0" dirty="0" smtClean="0"/>
              <a:t>Calaveras</a:t>
            </a:r>
            <a:r>
              <a:rPr lang="en-US" sz="1200" b="0" i="0" baseline="0" dirty="0" smtClean="0"/>
              <a:t> are the main </a:t>
            </a:r>
            <a:r>
              <a:rPr lang="en-US" sz="1200" b="1" i="0" baseline="0" dirty="0" smtClean="0"/>
              <a:t>symbol</a:t>
            </a:r>
            <a:r>
              <a:rPr lang="en-US" sz="1200" b="0" i="0" baseline="0" dirty="0" smtClean="0"/>
              <a:t> for </a:t>
            </a:r>
            <a:r>
              <a:rPr lang="en-US" sz="1200" b="1" i="0" baseline="0" dirty="0" err="1" smtClean="0"/>
              <a:t>Dia</a:t>
            </a:r>
            <a:r>
              <a:rPr lang="en-US" sz="1200" b="1" i="0" baseline="0" dirty="0" smtClean="0"/>
              <a:t> de </a:t>
            </a:r>
            <a:r>
              <a:rPr lang="en-US" sz="1200" b="1" i="0" baseline="0" dirty="0" err="1" smtClean="0"/>
              <a:t>los</a:t>
            </a:r>
            <a:r>
              <a:rPr lang="en-US" sz="1200" b="1" i="0" baseline="0" dirty="0" smtClean="0"/>
              <a:t> muertos</a:t>
            </a:r>
            <a:r>
              <a:rPr lang="en-US" sz="1200" b="0" i="0" baseline="0" dirty="0" smtClean="0"/>
              <a:t>.</a:t>
            </a:r>
          </a:p>
          <a:p>
            <a:endParaRPr lang="en-US" sz="1200"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baseline="0" dirty="0" smtClean="0"/>
              <a:t>Discussion: What are the skeletons doing? How is this different from how we see skeletons during Halloween?</a:t>
            </a:r>
          </a:p>
          <a:p>
            <a:endParaRPr lang="en-US" i="0" baseline="0" dirty="0" smtClean="0"/>
          </a:p>
        </p:txBody>
      </p:sp>
      <p:sp>
        <p:nvSpPr>
          <p:cNvPr id="4" name="Slide Number Placeholder 3"/>
          <p:cNvSpPr>
            <a:spLocks noGrp="1"/>
          </p:cNvSpPr>
          <p:nvPr>
            <p:ph type="sldNum" sz="quarter" idx="10"/>
          </p:nvPr>
        </p:nvSpPr>
        <p:spPr/>
        <p:txBody>
          <a:bodyPr/>
          <a:lstStyle/>
          <a:p>
            <a:fld id="{F8943C4B-50F1-412F-B99A-059E0DDA9A62}" type="slidenum">
              <a:rPr lang="en-US" smtClean="0"/>
              <a:pPr/>
              <a:t>1</a:t>
            </a:fld>
            <a:endParaRPr lang="en-US"/>
          </a:p>
        </p:txBody>
      </p:sp>
    </p:spTree>
    <p:extLst>
      <p:ext uri="{BB962C8B-B14F-4D97-AF65-F5344CB8AC3E}">
        <p14:creationId xmlns:p14="http://schemas.microsoft.com/office/powerpoint/2010/main" val="1420248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Stone depictions of </a:t>
            </a:r>
            <a:r>
              <a:rPr lang="en-US" i="1" dirty="0" err="1" smtClean="0"/>
              <a:t>Tzompantli</a:t>
            </a:r>
            <a:r>
              <a:rPr lang="en-US" i="0" baseline="0" dirty="0" smtClean="0"/>
              <a:t> can be found in various ruins throughout Mexico. It shows the importance of making offerings to their gods. </a:t>
            </a:r>
            <a:r>
              <a:rPr lang="en-US" baseline="0" dirty="0" smtClean="0"/>
              <a:t>The skull is one of the symbols that was carried over into Day of the Dead from the original </a:t>
            </a:r>
            <a:r>
              <a:rPr lang="en-US" baseline="0" dirty="0" err="1" smtClean="0"/>
              <a:t>Mexica</a:t>
            </a:r>
            <a:r>
              <a:rPr lang="en-US" baseline="0" dirty="0" smtClean="0"/>
              <a:t> traditions.</a:t>
            </a:r>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baseline="0" dirty="0" smtClean="0"/>
              <a:t>No one knows who first began decorating </a:t>
            </a:r>
            <a:r>
              <a:rPr lang="en-US" i="0" baseline="0" dirty="0" err="1" smtClean="0"/>
              <a:t>ofrendas</a:t>
            </a:r>
            <a:r>
              <a:rPr lang="en-US" i="0" baseline="0" dirty="0" smtClean="0"/>
              <a:t> with sugar skulls. It’s a tradition that we can only speculate about. We can assume that it began almost immediately after sugar decorations were introduced, which would mean that it began pretty much as soon as Day of the Dead as we now know it began in the Americas. </a:t>
            </a:r>
          </a:p>
          <a:p>
            <a:endParaRPr lang="en-US" i="0" baseline="0" dirty="0" smtClean="0"/>
          </a:p>
          <a:p>
            <a:r>
              <a:rPr lang="en-US" i="0" baseline="0" dirty="0" smtClean="0"/>
              <a:t>The memories of </a:t>
            </a:r>
            <a:r>
              <a:rPr lang="en-US" i="0" baseline="0" dirty="0" err="1" smtClean="0"/>
              <a:t>Tzompantlis</a:t>
            </a:r>
            <a:r>
              <a:rPr lang="en-US" i="0" baseline="0" dirty="0" smtClean="0"/>
              <a:t> as offerings may have been fresh in the artisans’ minds. Perhaps they used the skulls to keep part of their ancient traditions alive? Perhaps they were still worshipping their ancient gods in secret. We’ll never really know.</a:t>
            </a:r>
            <a:endParaRPr lang="en-US" dirty="0" smtClean="0"/>
          </a:p>
          <a:p>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the sugar skull</a:t>
            </a:r>
            <a:r>
              <a:rPr lang="en-US" baseline="0" dirty="0" smtClean="0"/>
              <a:t> is the main symbol for Day of the Dead. People paint their faces like sugar skulls and decorate objects and clothing with the smiling skeleton. </a:t>
            </a:r>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13</a:t>
            </a:fld>
            <a:endParaRPr lang="en-US"/>
          </a:p>
        </p:txBody>
      </p:sp>
    </p:spTree>
    <p:extLst>
      <p:ext uri="{BB962C8B-B14F-4D97-AF65-F5344CB8AC3E}">
        <p14:creationId xmlns:p14="http://schemas.microsoft.com/office/powerpoint/2010/main" val="44190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Mexico, Sugar Skulls are exchanged by friends and family members as a humorous token of friendship. The name of the recipient is written in frosting across the forehead on a foil sheet.</a:t>
            </a:r>
          </a:p>
          <a:p>
            <a:endParaRPr lang="en-US" baseline="0" dirty="0" smtClean="0"/>
          </a:p>
          <a:p>
            <a:r>
              <a:rPr lang="en-US" b="1" baseline="0" dirty="0" smtClean="0"/>
              <a:t>Questions to ask: </a:t>
            </a:r>
            <a:r>
              <a:rPr lang="en-US" b="0" baseline="0" dirty="0" smtClean="0"/>
              <a:t>How would you feel if someone gave you a sugar skull? How is this skull different from the ones you see at </a:t>
            </a:r>
            <a:r>
              <a:rPr lang="en-US" b="0" baseline="0" dirty="0" err="1" smtClean="0"/>
              <a:t>halloween</a:t>
            </a:r>
            <a:r>
              <a:rPr lang="en-US" b="0" baseline="0" dirty="0" smtClean="0"/>
              <a:t>?</a:t>
            </a:r>
            <a:endParaRPr lang="en-US" b="1"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14</a:t>
            </a:fld>
            <a:endParaRPr lang="en-US"/>
          </a:p>
        </p:txBody>
      </p:sp>
    </p:spTree>
    <p:extLst>
      <p:ext uri="{BB962C8B-B14F-4D97-AF65-F5344CB8AC3E}">
        <p14:creationId xmlns:p14="http://schemas.microsoft.com/office/powerpoint/2010/main" val="2831296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see </a:t>
            </a:r>
            <a:r>
              <a:rPr lang="en-US" b="1" dirty="0" err="1" smtClean="0"/>
              <a:t>calaveras</a:t>
            </a:r>
            <a:r>
              <a:rPr lang="en-US" b="1" baseline="0" dirty="0" smtClean="0"/>
              <a:t> </a:t>
            </a:r>
            <a:r>
              <a:rPr lang="en-US" b="0" baseline="0" dirty="0" smtClean="0"/>
              <a:t>all around us. Do you recognize this character? She is from the film The Book of Life. </a:t>
            </a:r>
          </a:p>
          <a:p>
            <a:endParaRPr lang="en-US" b="0" baseline="0" dirty="0" smtClean="0"/>
          </a:p>
          <a:p>
            <a:r>
              <a:rPr lang="en-US" b="1" baseline="0" dirty="0" smtClean="0"/>
              <a:t>Discussion: </a:t>
            </a:r>
            <a:r>
              <a:rPr lang="en-US" b="0" baseline="0" dirty="0" smtClean="0"/>
              <a:t>What is she wearing? What do those items represent or </a:t>
            </a:r>
            <a:r>
              <a:rPr lang="en-US" b="1" baseline="0" dirty="0" smtClean="0"/>
              <a:t>symbolize</a:t>
            </a:r>
            <a:r>
              <a:rPr lang="en-US" b="0" baseline="0" dirty="0" smtClean="0"/>
              <a:t>? What do they say about her?</a:t>
            </a:r>
          </a:p>
          <a:p>
            <a:endParaRPr lang="en-US" b="0" baseline="0" dirty="0" smtClean="0"/>
          </a:p>
        </p:txBody>
      </p:sp>
      <p:sp>
        <p:nvSpPr>
          <p:cNvPr id="4" name="Slide Number Placeholder 3"/>
          <p:cNvSpPr>
            <a:spLocks noGrp="1"/>
          </p:cNvSpPr>
          <p:nvPr>
            <p:ph type="sldNum" sz="quarter" idx="10"/>
          </p:nvPr>
        </p:nvSpPr>
        <p:spPr/>
        <p:txBody>
          <a:bodyPr/>
          <a:lstStyle/>
          <a:p>
            <a:fld id="{F8943C4B-50F1-412F-B99A-059E0DDA9A62}" type="slidenum">
              <a:rPr lang="en-US" smtClean="0"/>
              <a:pPr/>
              <a:t>2</a:t>
            </a:fld>
            <a:endParaRPr lang="en-US"/>
          </a:p>
        </p:txBody>
      </p:sp>
    </p:spTree>
    <p:extLst>
      <p:ext uri="{BB962C8B-B14F-4D97-AF65-F5344CB8AC3E}">
        <p14:creationId xmlns:p14="http://schemas.microsoft.com/office/powerpoint/2010/main" val="401173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 symbol?</a:t>
            </a:r>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3</a:t>
            </a:fld>
            <a:endParaRPr lang="en-US"/>
          </a:p>
        </p:txBody>
      </p:sp>
    </p:spTree>
    <p:extLst>
      <p:ext uri="{BB962C8B-B14F-4D97-AF65-F5344CB8AC3E}">
        <p14:creationId xmlns:p14="http://schemas.microsoft.com/office/powerpoint/2010/main" val="422171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Jose Guadalupe</a:t>
            </a:r>
            <a:r>
              <a:rPr lang="en-US" baseline="0" dirty="0" smtClean="0"/>
              <a:t> Posada is one of Mexico’s earliest recognized artists. He lived and worked in Mexico City, where he created designs and illustrations for the </a:t>
            </a:r>
            <a:r>
              <a:rPr lang="en-US" i="1" baseline="0" dirty="0" err="1" smtClean="0"/>
              <a:t>prensa</a:t>
            </a:r>
            <a:r>
              <a:rPr lang="en-US" i="1" baseline="0" dirty="0" smtClean="0"/>
              <a:t> al centavo </a:t>
            </a:r>
            <a:r>
              <a:rPr lang="en-US" i="0" baseline="0" dirty="0" smtClean="0"/>
              <a:t>(‘penny press’), the cheap tabloids that were sold on the street. </a:t>
            </a:r>
          </a:p>
          <a:p>
            <a:endParaRPr lang="en-US" i="0" baseline="0" dirty="0" smtClean="0"/>
          </a:p>
          <a:p>
            <a:r>
              <a:rPr lang="en-US" i="0" baseline="0" dirty="0" smtClean="0"/>
              <a:t>These publications featured gruesome crime stories, gossip about politicians, ghost stories, songs, and recipes, and funny poems and rhymes. Most people couldn’t read, so the pictures were important in telling the story. </a:t>
            </a:r>
          </a:p>
          <a:p>
            <a:endParaRPr lang="en-US" i="0" baseline="0" dirty="0" smtClean="0"/>
          </a:p>
          <a:p>
            <a:r>
              <a:rPr lang="en-US" i="0" baseline="0" dirty="0" smtClean="0"/>
              <a:t>Look at the page from tabloid above. It’s called “El Gran </a:t>
            </a:r>
            <a:r>
              <a:rPr lang="en-US" i="0" baseline="0" dirty="0" err="1" smtClean="0"/>
              <a:t>Panteon</a:t>
            </a:r>
            <a:r>
              <a:rPr lang="en-US" i="0" baseline="0" dirty="0" smtClean="0"/>
              <a:t> Amoroso” (The Great Temple of Love). It shows the different types of characters and couples that one might see walking the streets of Mexico City.</a:t>
            </a:r>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4</a:t>
            </a:fld>
            <a:endParaRPr lang="en-US"/>
          </a:p>
        </p:txBody>
      </p:sp>
    </p:spTree>
    <p:extLst>
      <p:ext uri="{BB962C8B-B14F-4D97-AF65-F5344CB8AC3E}">
        <p14:creationId xmlns:p14="http://schemas.microsoft.com/office/powerpoint/2010/main" val="382415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illustrations</a:t>
            </a:r>
            <a:r>
              <a:rPr lang="en-US" baseline="0" dirty="0" smtClean="0"/>
              <a:t> is of an upper-class couple. They are shown in fancy outfits and hats. Their clothing reflects their social status. Jose </a:t>
            </a:r>
            <a:r>
              <a:rPr lang="en-US" baseline="0" dirty="0" err="1" smtClean="0"/>
              <a:t>Gu</a:t>
            </a:r>
            <a:endParaRPr lang="en-US" baseline="0" dirty="0" smtClean="0"/>
          </a:p>
          <a:p>
            <a:endParaRPr lang="en-US" baseline="0" dirty="0" smtClean="0"/>
          </a:p>
          <a:p>
            <a:r>
              <a:rPr lang="en-US" baseline="0" dirty="0" smtClean="0"/>
              <a:t>The </a:t>
            </a:r>
            <a:r>
              <a:rPr lang="en-US" baseline="0" dirty="0" err="1" smtClean="0"/>
              <a:t>ryhme</a:t>
            </a:r>
            <a:r>
              <a:rPr lang="en-US" baseline="0" dirty="0" smtClean="0"/>
              <a:t> beneath them reads:</a:t>
            </a:r>
          </a:p>
          <a:p>
            <a:r>
              <a:rPr lang="en-US" baseline="0" dirty="0" err="1" smtClean="0"/>
              <a:t>Aqui</a:t>
            </a:r>
            <a:r>
              <a:rPr lang="en-US" baseline="0" dirty="0" smtClean="0"/>
              <a:t> </a:t>
            </a:r>
            <a:r>
              <a:rPr lang="en-US" baseline="0" dirty="0" err="1" smtClean="0"/>
              <a:t>tienen</a:t>
            </a:r>
            <a:r>
              <a:rPr lang="en-US" baseline="0" dirty="0" smtClean="0"/>
              <a:t> a dos muertos / Here you have two dead people</a:t>
            </a:r>
          </a:p>
          <a:p>
            <a:r>
              <a:rPr lang="en-US" baseline="0" dirty="0" smtClean="0"/>
              <a:t>Tal </a:t>
            </a:r>
            <a:r>
              <a:rPr lang="en-US" baseline="0" dirty="0" err="1" smtClean="0"/>
              <a:t>cual</a:t>
            </a:r>
            <a:r>
              <a:rPr lang="en-US" baseline="0" dirty="0" smtClean="0"/>
              <a:t> para </a:t>
            </a:r>
            <a:r>
              <a:rPr lang="en-US" baseline="0" dirty="0" err="1" smtClean="0"/>
              <a:t>cada</a:t>
            </a:r>
            <a:r>
              <a:rPr lang="en-US" baseline="0" dirty="0" smtClean="0"/>
              <a:t> </a:t>
            </a:r>
            <a:r>
              <a:rPr lang="en-US" baseline="0" dirty="0" err="1" smtClean="0"/>
              <a:t>quien</a:t>
            </a:r>
            <a:r>
              <a:rPr lang="en-US" baseline="0" dirty="0" smtClean="0"/>
              <a:t> / To each their own</a:t>
            </a:r>
          </a:p>
          <a:p>
            <a:r>
              <a:rPr lang="en-US" baseline="0" dirty="0" err="1" smtClean="0"/>
              <a:t>Casados</a:t>
            </a:r>
            <a:r>
              <a:rPr lang="en-US" baseline="0" dirty="0" smtClean="0"/>
              <a:t> </a:t>
            </a:r>
            <a:r>
              <a:rPr lang="en-US" baseline="0" dirty="0" err="1" smtClean="0"/>
              <a:t>por</a:t>
            </a:r>
            <a:r>
              <a:rPr lang="en-US" baseline="0" dirty="0" smtClean="0"/>
              <a:t> </a:t>
            </a:r>
            <a:r>
              <a:rPr lang="en-US" baseline="0" dirty="0" err="1" smtClean="0"/>
              <a:t>desaciertos</a:t>
            </a:r>
            <a:r>
              <a:rPr lang="en-US" baseline="0" dirty="0" smtClean="0"/>
              <a:t> / Married for being oddballs</a:t>
            </a:r>
          </a:p>
          <a:p>
            <a:r>
              <a:rPr lang="en-US" baseline="0" dirty="0" err="1" smtClean="0"/>
              <a:t>Paseando</a:t>
            </a:r>
            <a:r>
              <a:rPr lang="en-US" baseline="0" dirty="0" smtClean="0"/>
              <a:t> y </a:t>
            </a:r>
            <a:r>
              <a:rPr lang="en-US" baseline="0" dirty="0" err="1" smtClean="0"/>
              <a:t>vistiendo</a:t>
            </a:r>
            <a:r>
              <a:rPr lang="en-US" baseline="0" dirty="0" smtClean="0"/>
              <a:t> </a:t>
            </a:r>
            <a:r>
              <a:rPr lang="en-US" baseline="0" dirty="0" err="1" smtClean="0"/>
              <a:t>bien</a:t>
            </a:r>
            <a:r>
              <a:rPr lang="en-US" baseline="0" dirty="0" smtClean="0"/>
              <a:t> / Strolling and dressed to impress</a:t>
            </a:r>
          </a:p>
        </p:txBody>
      </p:sp>
      <p:sp>
        <p:nvSpPr>
          <p:cNvPr id="4" name="Slide Number Placeholder 3"/>
          <p:cNvSpPr>
            <a:spLocks noGrp="1"/>
          </p:cNvSpPr>
          <p:nvPr>
            <p:ph type="sldNum" sz="quarter" idx="10"/>
          </p:nvPr>
        </p:nvSpPr>
        <p:spPr/>
        <p:txBody>
          <a:bodyPr/>
          <a:lstStyle/>
          <a:p>
            <a:fld id="{F8943C4B-50F1-412F-B99A-059E0DDA9A62}" type="slidenum">
              <a:rPr lang="en-US" smtClean="0"/>
              <a:pPr/>
              <a:t>5</a:t>
            </a:fld>
            <a:endParaRPr lang="en-US"/>
          </a:p>
        </p:txBody>
      </p:sp>
    </p:spTree>
    <p:extLst>
      <p:ext uri="{BB962C8B-B14F-4D97-AF65-F5344CB8AC3E}">
        <p14:creationId xmlns:p14="http://schemas.microsoft.com/office/powerpoint/2010/main" val="390336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6</a:t>
            </a:fld>
            <a:endParaRPr lang="en-US"/>
          </a:p>
        </p:txBody>
      </p:sp>
    </p:spTree>
    <p:extLst>
      <p:ext uri="{BB962C8B-B14F-4D97-AF65-F5344CB8AC3E}">
        <p14:creationId xmlns:p14="http://schemas.microsoft.com/office/powerpoint/2010/main" val="318028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Sugar skulls are made by pouring a mixture of sugar, meringue</a:t>
            </a:r>
            <a:r>
              <a:rPr lang="en-US" baseline="0" dirty="0" smtClean="0"/>
              <a:t> powder, and a little water. The mixture is pressed into a plastic mold and allowed to set. When the skull has set, it is pushed out of the mold and allowed to dry. Once the skull is ready, it is decorated with icing, foil, and feathers. You usually see people’s names written on the skulls, too. It is considered thoughtful to give someone a sugar skull with their name on it!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sugar skull is the direct result of European practices blending with indigenous American traditions, too! </a:t>
            </a:r>
          </a:p>
          <a:p>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8</a:t>
            </a:fld>
            <a:endParaRPr lang="en-US"/>
          </a:p>
        </p:txBody>
      </p:sp>
    </p:spTree>
    <p:extLst>
      <p:ext uri="{BB962C8B-B14F-4D97-AF65-F5344CB8AC3E}">
        <p14:creationId xmlns:p14="http://schemas.microsoft.com/office/powerpoint/2010/main" val="2833662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Sugars decorations began being produced in the Americas in the late 1600s, about 150 years after the Spanish invasion.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practice came to the Americas via Italian missionaries. Indigenous and Mestizo artisans learned to create inexpensive religious decorations from sugar, which was plentiful in the Americas. Back then, they used clay molds. </a:t>
            </a:r>
          </a:p>
          <a:p>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9</a:t>
            </a:fld>
            <a:endParaRPr lang="en-US"/>
          </a:p>
        </p:txBody>
      </p:sp>
    </p:spTree>
    <p:extLst>
      <p:ext uri="{BB962C8B-B14F-4D97-AF65-F5344CB8AC3E}">
        <p14:creationId xmlns:p14="http://schemas.microsoft.com/office/powerpoint/2010/main" val="529925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Skulls</a:t>
            </a:r>
            <a:r>
              <a:rPr lang="en-US" baseline="0" dirty="0" smtClean="0"/>
              <a:t> were very important to indigenous American cultures. The </a:t>
            </a:r>
            <a:r>
              <a:rPr lang="en-US" baseline="0" dirty="0" err="1" smtClean="0"/>
              <a:t>Mexica</a:t>
            </a:r>
            <a:r>
              <a:rPr lang="en-US" baseline="0" dirty="0" smtClean="0"/>
              <a:t> (along with other indigenous American civilizations) decorated their temples with the skulls of sacrificed captured warriors from other groups. The skull rack in this image is called a </a:t>
            </a:r>
            <a:r>
              <a:rPr lang="en-US" baseline="0" dirty="0" err="1" smtClean="0"/>
              <a:t>Tzompantli</a:t>
            </a:r>
            <a:r>
              <a:rPr lang="en-US" baseline="0" dirty="0" smtClean="0"/>
              <a:t> (</a:t>
            </a:r>
            <a:r>
              <a:rPr lang="en-US" baseline="0" dirty="0" err="1" smtClean="0"/>
              <a:t>som</a:t>
            </a:r>
            <a:r>
              <a:rPr lang="en-US" baseline="0" dirty="0" smtClean="0"/>
              <a:t>-PAN-</a:t>
            </a:r>
            <a:r>
              <a:rPr lang="en-US" baseline="0" dirty="0" err="1" smtClean="0"/>
              <a:t>Tlee</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skulls were representative of the offerings they made to their gods through human sacrifice. </a:t>
            </a:r>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232CF9-37F1-4FD4-BF7A-257472430E7E}"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194136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2C3F77-F1FC-4439-97A0-AD374D6B81BA}"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71554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19DCDF-4415-4EC4-9533-AF790E068195}"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3465034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A4723-10F3-4DA2-B39F-5D9F7CF96F20}"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233042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4FE9F2-AEF0-4E7A-AD60-A6E7D7259A92}"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125746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74DE7B-B109-48B5-A03F-65F10F84A852}" type="datetime1">
              <a:rPr lang="en-US" smtClean="0"/>
              <a:t>9/9/2016</a:t>
            </a:fld>
            <a:endParaRPr lang="en-US"/>
          </a:p>
        </p:txBody>
      </p:sp>
      <p:sp>
        <p:nvSpPr>
          <p:cNvPr id="6" name="Footer Placeholder 5"/>
          <p:cNvSpPr>
            <a:spLocks noGrp="1"/>
          </p:cNvSpPr>
          <p:nvPr>
            <p:ph type="ftr" sz="quarter" idx="11"/>
          </p:nvPr>
        </p:nvSpPr>
        <p:spPr/>
        <p:txBody>
          <a:bodyPr/>
          <a:lstStyle/>
          <a:p>
            <a:r>
              <a:rPr lang="en-US" smtClean="0"/>
              <a:t>Museum of Latin American Art</a:t>
            </a:r>
            <a:endParaRPr lang="en-US"/>
          </a:p>
        </p:txBody>
      </p:sp>
      <p:sp>
        <p:nvSpPr>
          <p:cNvPr id="7" name="Slide Number Placeholder 6"/>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1986286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CA845-23E2-42F8-A99C-56423AC8F0D7}" type="datetime1">
              <a:rPr lang="en-US" smtClean="0"/>
              <a:t>9/9/2016</a:t>
            </a:fld>
            <a:endParaRPr lang="en-US"/>
          </a:p>
        </p:txBody>
      </p:sp>
      <p:sp>
        <p:nvSpPr>
          <p:cNvPr id="8" name="Footer Placeholder 7"/>
          <p:cNvSpPr>
            <a:spLocks noGrp="1"/>
          </p:cNvSpPr>
          <p:nvPr>
            <p:ph type="ftr" sz="quarter" idx="11"/>
          </p:nvPr>
        </p:nvSpPr>
        <p:spPr/>
        <p:txBody>
          <a:bodyPr/>
          <a:lstStyle/>
          <a:p>
            <a:r>
              <a:rPr lang="en-US" smtClean="0"/>
              <a:t>Museum of Latin American Art</a:t>
            </a:r>
            <a:endParaRPr lang="en-US"/>
          </a:p>
        </p:txBody>
      </p:sp>
      <p:sp>
        <p:nvSpPr>
          <p:cNvPr id="9" name="Slide Number Placeholder 8"/>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2610315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7D117F-96C8-4CFB-A54D-6795220A103F}" type="datetime1">
              <a:rPr lang="en-US" smtClean="0"/>
              <a:t>9/9/2016</a:t>
            </a:fld>
            <a:endParaRPr lang="en-US"/>
          </a:p>
        </p:txBody>
      </p:sp>
      <p:sp>
        <p:nvSpPr>
          <p:cNvPr id="4" name="Footer Placeholder 3"/>
          <p:cNvSpPr>
            <a:spLocks noGrp="1"/>
          </p:cNvSpPr>
          <p:nvPr>
            <p:ph type="ftr" sz="quarter" idx="11"/>
          </p:nvPr>
        </p:nvSpPr>
        <p:spPr/>
        <p:txBody>
          <a:bodyPr/>
          <a:lstStyle/>
          <a:p>
            <a:r>
              <a:rPr lang="en-US" smtClean="0"/>
              <a:t>Museum of Latin American Art</a:t>
            </a:r>
            <a:endParaRPr lang="en-US"/>
          </a:p>
        </p:txBody>
      </p:sp>
      <p:sp>
        <p:nvSpPr>
          <p:cNvPr id="5" name="Slide Number Placeholder 4"/>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4111885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F38CF-A181-4AD4-9A0C-7BA432D860BC}" type="datetime1">
              <a:rPr lang="en-US" smtClean="0"/>
              <a:t>9/9/2016</a:t>
            </a:fld>
            <a:endParaRPr lang="en-US"/>
          </a:p>
        </p:txBody>
      </p:sp>
      <p:sp>
        <p:nvSpPr>
          <p:cNvPr id="3" name="Footer Placeholder 2"/>
          <p:cNvSpPr>
            <a:spLocks noGrp="1"/>
          </p:cNvSpPr>
          <p:nvPr>
            <p:ph type="ftr" sz="quarter" idx="11"/>
          </p:nvPr>
        </p:nvSpPr>
        <p:spPr/>
        <p:txBody>
          <a:bodyPr/>
          <a:lstStyle/>
          <a:p>
            <a:r>
              <a:rPr lang="en-US" smtClean="0"/>
              <a:t>Museum of Latin American Art</a:t>
            </a:r>
            <a:endParaRPr lang="en-US"/>
          </a:p>
        </p:txBody>
      </p:sp>
      <p:sp>
        <p:nvSpPr>
          <p:cNvPr id="4" name="Slide Number Placeholder 3"/>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3329559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6DF9E1-9AB3-40BF-B59D-64B2C8F96CF2}" type="datetime1">
              <a:rPr lang="en-US" smtClean="0"/>
              <a:t>9/9/2016</a:t>
            </a:fld>
            <a:endParaRPr lang="en-US"/>
          </a:p>
        </p:txBody>
      </p:sp>
      <p:sp>
        <p:nvSpPr>
          <p:cNvPr id="6" name="Footer Placeholder 5"/>
          <p:cNvSpPr>
            <a:spLocks noGrp="1"/>
          </p:cNvSpPr>
          <p:nvPr>
            <p:ph type="ftr" sz="quarter" idx="11"/>
          </p:nvPr>
        </p:nvSpPr>
        <p:spPr/>
        <p:txBody>
          <a:bodyPr/>
          <a:lstStyle/>
          <a:p>
            <a:r>
              <a:rPr lang="en-US" smtClean="0"/>
              <a:t>Museum of Latin American Art</a:t>
            </a:r>
            <a:endParaRPr lang="en-US"/>
          </a:p>
        </p:txBody>
      </p:sp>
      <p:sp>
        <p:nvSpPr>
          <p:cNvPr id="7" name="Slide Number Placeholder 6"/>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157449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8B7BD7-683D-4D91-89F2-D586442A8C26}" type="datetime1">
              <a:rPr lang="en-US" smtClean="0"/>
              <a:t>9/9/2016</a:t>
            </a:fld>
            <a:endParaRPr lang="en-US"/>
          </a:p>
        </p:txBody>
      </p:sp>
      <p:sp>
        <p:nvSpPr>
          <p:cNvPr id="6" name="Footer Placeholder 5"/>
          <p:cNvSpPr>
            <a:spLocks noGrp="1"/>
          </p:cNvSpPr>
          <p:nvPr>
            <p:ph type="ftr" sz="quarter" idx="11"/>
          </p:nvPr>
        </p:nvSpPr>
        <p:spPr/>
        <p:txBody>
          <a:bodyPr/>
          <a:lstStyle/>
          <a:p>
            <a:r>
              <a:rPr lang="en-US" smtClean="0"/>
              <a:t>Museum of Latin American Art</a:t>
            </a:r>
            <a:endParaRPr lang="en-US"/>
          </a:p>
        </p:txBody>
      </p:sp>
      <p:sp>
        <p:nvSpPr>
          <p:cNvPr id="7" name="Slide Number Placeholder 6"/>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3639053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32FE4-5D8B-4058-AD6B-FADD1B04C86A}" type="datetime1">
              <a:rPr lang="en-US" smtClean="0"/>
              <a:t>9/9/2016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Museum of Latin American Art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9BB567-5952-4B57-9485-C3860DC49F6E}" type="slidenum">
              <a:rPr lang="en-US" smtClean="0"/>
              <a:pPr/>
              <a:t>‹#›</a:t>
            </a:fld>
            <a:endParaRPr lang="en-US"/>
          </a:p>
        </p:txBody>
      </p:sp>
    </p:spTree>
    <p:extLst>
      <p:ext uri="{BB962C8B-B14F-4D97-AF65-F5344CB8AC3E}">
        <p14:creationId xmlns:p14="http://schemas.microsoft.com/office/powerpoint/2010/main" val="4731267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1"/>
          <p:cNvSpPr txBox="1">
            <a:spLocks/>
          </p:cNvSpPr>
          <p:nvPr/>
        </p:nvSpPr>
        <p:spPr>
          <a:xfrm>
            <a:off x="304800" y="-6626"/>
            <a:ext cx="8305800" cy="2729132"/>
          </a:xfrm>
          <a:prstGeom prst="rect">
            <a:avLst/>
          </a:prstGeom>
        </p:spPr>
        <p:txBody>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6600" b="1" i="1" dirty="0" smtClean="0">
                <a:solidFill>
                  <a:schemeClr val="tx1"/>
                </a:solidFill>
                <a:cs typeface="Times New Roman" panose="02020603050405020304" pitchFamily="18" charset="0"/>
              </a:rPr>
              <a:t>¡Calaveras!</a:t>
            </a:r>
            <a:endParaRPr lang="en-US" sz="6600" b="1" i="1" dirty="0">
              <a:solidFill>
                <a:schemeClr val="tx1"/>
              </a:solidFill>
              <a:cs typeface="Times New Roman" panose="02020603050405020304"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 y="1219854"/>
            <a:ext cx="9143999" cy="563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682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upload.wikimedia.org/wikipedia/commons/a/ae/Tzompantli_Tovar.jpeg"/>
          <p:cNvPicPr>
            <a:picLocks noChangeAspect="1" noChangeArrowheads="1"/>
          </p:cNvPicPr>
          <p:nvPr/>
        </p:nvPicPr>
        <p:blipFill>
          <a:blip r:embed="rId3" cstate="print"/>
          <a:srcRect/>
          <a:stretch>
            <a:fillRect/>
          </a:stretch>
        </p:blipFill>
        <p:spPr bwMode="auto">
          <a:xfrm>
            <a:off x="838200" y="381000"/>
            <a:ext cx="7715250" cy="5524500"/>
          </a:xfrm>
          <a:prstGeom prst="rect">
            <a:avLst/>
          </a:prstGeom>
          <a:noFill/>
        </p:spPr>
      </p:pic>
      <p:sp>
        <p:nvSpPr>
          <p:cNvPr id="3" name="Rectangle 2"/>
          <p:cNvSpPr/>
          <p:nvPr/>
        </p:nvSpPr>
        <p:spPr>
          <a:xfrm>
            <a:off x="838200" y="5934670"/>
            <a:ext cx="7620000" cy="738664"/>
          </a:xfrm>
          <a:prstGeom prst="rect">
            <a:avLst/>
          </a:prstGeom>
        </p:spPr>
        <p:txBody>
          <a:bodyPr wrap="square">
            <a:spAutoFit/>
          </a:bodyPr>
          <a:lstStyle/>
          <a:p>
            <a:r>
              <a:rPr lang="en-US" sz="1400" dirty="0" smtClean="0"/>
              <a:t>Mexica, 1587</a:t>
            </a:r>
          </a:p>
          <a:p>
            <a:r>
              <a:rPr lang="en-US" sz="1400" i="1" dirty="0" err="1" smtClean="0"/>
              <a:t>Tzompantli</a:t>
            </a:r>
            <a:r>
              <a:rPr lang="en-US" sz="1400" i="1" dirty="0" smtClean="0"/>
              <a:t> </a:t>
            </a:r>
            <a:r>
              <a:rPr lang="en-US" sz="1400" dirty="0" smtClean="0"/>
              <a:t>at a temple dedicated to </a:t>
            </a:r>
            <a:r>
              <a:rPr lang="en-US" sz="1400" i="1" dirty="0" smtClean="0"/>
              <a:t>Huitzilopochtli, </a:t>
            </a:r>
            <a:r>
              <a:rPr lang="en-US" sz="1400" dirty="0" smtClean="0"/>
              <a:t>the god of war</a:t>
            </a:r>
          </a:p>
          <a:p>
            <a:r>
              <a:rPr lang="en-US" sz="1400" dirty="0" smtClean="0"/>
              <a:t>from </a:t>
            </a:r>
            <a:r>
              <a:rPr lang="en-US" sz="1400" i="1" dirty="0" smtClean="0"/>
              <a:t>Codex Tovar</a:t>
            </a:r>
            <a:r>
              <a:rPr lang="en-US" sz="1400" dirty="0" smtClean="0"/>
              <a:t> </a:t>
            </a:r>
            <a:endParaRPr lang="en-US" sz="1400" dirty="0"/>
          </a:p>
        </p:txBody>
      </p:sp>
    </p:spTree>
    <p:extLst>
      <p:ext uri="{BB962C8B-B14F-4D97-AF65-F5344CB8AC3E}">
        <p14:creationId xmlns:p14="http://schemas.microsoft.com/office/powerpoint/2010/main" val="4084523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ORQLcOeuXSM/TQbdL0MQ1kI/AAAAAAAAAsw/7hxQ-WiaiwU/s1600/39.-Templo%2BMayor-Tzompantli.jpg"/>
          <p:cNvPicPr>
            <a:picLocks noChangeAspect="1" noChangeArrowheads="1"/>
          </p:cNvPicPr>
          <p:nvPr/>
        </p:nvPicPr>
        <p:blipFill>
          <a:blip r:embed="rId3" cstate="print"/>
          <a:srcRect/>
          <a:stretch>
            <a:fillRect/>
          </a:stretch>
        </p:blipFill>
        <p:spPr bwMode="auto">
          <a:xfrm>
            <a:off x="0" y="-533400"/>
            <a:ext cx="9144000" cy="6859802"/>
          </a:xfrm>
          <a:prstGeom prst="rect">
            <a:avLst/>
          </a:prstGeom>
          <a:noFill/>
        </p:spPr>
      </p:pic>
      <p:sp>
        <p:nvSpPr>
          <p:cNvPr id="3" name="Rectangle 2"/>
          <p:cNvSpPr/>
          <p:nvPr/>
        </p:nvSpPr>
        <p:spPr>
          <a:xfrm>
            <a:off x="0" y="6412131"/>
            <a:ext cx="7620000" cy="307777"/>
          </a:xfrm>
          <a:prstGeom prst="rect">
            <a:avLst/>
          </a:prstGeom>
        </p:spPr>
        <p:txBody>
          <a:bodyPr wrap="square">
            <a:spAutoFit/>
          </a:bodyPr>
          <a:lstStyle/>
          <a:p>
            <a:r>
              <a:rPr lang="en-US" sz="1400" dirty="0" smtClean="0"/>
              <a:t>Stone </a:t>
            </a:r>
            <a:r>
              <a:rPr lang="en-US" sz="1400" i="1" dirty="0" err="1" smtClean="0"/>
              <a:t>Tzompantli</a:t>
            </a:r>
            <a:r>
              <a:rPr lang="en-US" sz="1400" i="1" dirty="0" smtClean="0"/>
              <a:t> </a:t>
            </a:r>
            <a:r>
              <a:rPr lang="en-US" sz="1400" dirty="0" smtClean="0"/>
              <a:t>at </a:t>
            </a:r>
            <a:r>
              <a:rPr lang="en-US" sz="1400" i="1" dirty="0" err="1" smtClean="0"/>
              <a:t>Templo</a:t>
            </a:r>
            <a:r>
              <a:rPr lang="en-US" sz="1400" i="1" dirty="0" smtClean="0"/>
              <a:t> Mayor</a:t>
            </a:r>
            <a:r>
              <a:rPr lang="en-US" sz="1400" dirty="0" smtClean="0"/>
              <a:t>, Mexico City</a:t>
            </a:r>
            <a:endParaRPr lang="en-US" sz="1400" dirty="0"/>
          </a:p>
        </p:txBody>
      </p:sp>
    </p:spTree>
    <p:extLst>
      <p:ext uri="{BB962C8B-B14F-4D97-AF65-F5344CB8AC3E}">
        <p14:creationId xmlns:p14="http://schemas.microsoft.com/office/powerpoint/2010/main" val="50331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hemijachronicles.com/wp-content/uploads/2009/10/img_768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fc04.deviantart.net/fs71/i/2012/119/d/b/orange_sugar_skull_earrings_by_pumpkindream-d4xx9pn.jpg"/>
          <p:cNvPicPr>
            <a:picLocks noChangeAspect="1" noChangeArrowheads="1"/>
          </p:cNvPicPr>
          <p:nvPr/>
        </p:nvPicPr>
        <p:blipFill rotWithShape="1">
          <a:blip r:embed="rId3">
            <a:extLst>
              <a:ext uri="{28A0092B-C50C-407E-A947-70E740481C1C}">
                <a14:useLocalDpi xmlns:a14="http://schemas.microsoft.com/office/drawing/2010/main" val="0"/>
              </a:ext>
            </a:extLst>
          </a:blip>
          <a:srcRect l="13730" t="6296" r="7329" b="8198"/>
          <a:stretch/>
        </p:blipFill>
        <p:spPr bwMode="auto">
          <a:xfrm>
            <a:off x="-84781" y="-76200"/>
            <a:ext cx="4217870" cy="33628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battlegrip.com/wp-content/uploads/2011/01/muertos-420x3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1" y="3276600"/>
            <a:ext cx="4152900" cy="37376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corporate.target.com/_media/TargetCorp/news/2015/CATRINAFINA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6524" y="-89452"/>
            <a:ext cx="5094286" cy="765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245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edia-cache-ak0.pinimg.com/736x/f6/51/64/f65164d71672bc9d432425951e2da6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150495"/>
            <a:ext cx="4762500" cy="70389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fc02.deviantart.net/fs7/i/2005/195/a/1/Marigold_Vector_by_PtolemyKit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864" y="2438400"/>
            <a:ext cx="1326736" cy="1217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fc02.deviantart.net/fs7/i/2005/195/a/1/Marigold_Vector_by_PtolemyKit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6520" y="2438400"/>
            <a:ext cx="1326736" cy="121729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667000" y="5867400"/>
            <a:ext cx="381000" cy="3048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art 2"/>
          <p:cNvSpPr/>
          <p:nvPr/>
        </p:nvSpPr>
        <p:spPr>
          <a:xfrm rot="10800000">
            <a:off x="2133600" y="5638799"/>
            <a:ext cx="434721" cy="587311"/>
          </a:xfrm>
          <a:prstGeom prst="heart">
            <a:avLst/>
          </a:prstGeom>
          <a:solidFill>
            <a:srgbClr val="E82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8" name="Picture 16" descr="http://images.clipartpanda.com/leaf-clip-art-Leaf-clip-art-fre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063808">
            <a:off x="1236616" y="5578566"/>
            <a:ext cx="490640" cy="3508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ttp://images.clipartpanda.com/leaf-clip-art-Leaf-clip-art-fre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715294" flipV="1">
            <a:off x="3010326" y="5585821"/>
            <a:ext cx="485971" cy="347468"/>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1676400" y="5867400"/>
            <a:ext cx="381000" cy="3048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87108" y="5924644"/>
            <a:ext cx="152400" cy="18173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781300" y="5923405"/>
            <a:ext cx="152400" cy="18173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ave 6"/>
          <p:cNvSpPr/>
          <p:nvPr/>
        </p:nvSpPr>
        <p:spPr>
          <a:xfrm>
            <a:off x="733712" y="880872"/>
            <a:ext cx="3307936" cy="1037844"/>
          </a:xfrm>
          <a:prstGeom prst="wave">
            <a:avLst/>
          </a:prstGeom>
          <a:blipFill>
            <a:blip r:embed="rId7"/>
            <a:stretch>
              <a:fillRect/>
            </a:stretch>
          </a:blipFill>
          <a:ln>
            <a:solidFill>
              <a:srgbClr val="CE3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73831" y="2195703"/>
            <a:ext cx="304800" cy="33451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70542" y="2121789"/>
            <a:ext cx="304800" cy="33451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96623" y="2152840"/>
            <a:ext cx="304800" cy="33451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658456" y="2271141"/>
            <a:ext cx="304800" cy="33451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33712" y="3464813"/>
            <a:ext cx="304800" cy="33451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802546" y="3515486"/>
            <a:ext cx="304800" cy="33451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1432425" y="4231384"/>
            <a:ext cx="304800" cy="304800"/>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572497" y="3471861"/>
            <a:ext cx="304800" cy="33451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736848" y="3515486"/>
            <a:ext cx="304800" cy="334518"/>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2918887" y="4238240"/>
            <a:ext cx="304800" cy="304800"/>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cision 10"/>
          <p:cNvSpPr/>
          <p:nvPr/>
        </p:nvSpPr>
        <p:spPr>
          <a:xfrm>
            <a:off x="1226647" y="3682745"/>
            <a:ext cx="304800" cy="455486"/>
          </a:xfrm>
          <a:prstGeom prst="flowChartDecision">
            <a:avLst/>
          </a:prstGeom>
          <a:solidFill>
            <a:srgbClr val="F70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ecision 32"/>
          <p:cNvSpPr/>
          <p:nvPr/>
        </p:nvSpPr>
        <p:spPr>
          <a:xfrm>
            <a:off x="3200400" y="3705413"/>
            <a:ext cx="304800" cy="455486"/>
          </a:xfrm>
          <a:prstGeom prst="flowChartDecision">
            <a:avLst/>
          </a:prstGeom>
          <a:solidFill>
            <a:srgbClr val="F70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p:cNvSpPr/>
          <p:nvPr/>
        </p:nvSpPr>
        <p:spPr>
          <a:xfrm>
            <a:off x="1269319" y="1894046"/>
            <a:ext cx="304800" cy="455486"/>
          </a:xfrm>
          <a:prstGeom prst="flowChartDecision">
            <a:avLst/>
          </a:prstGeom>
          <a:solidFill>
            <a:srgbClr val="F70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p:cNvSpPr/>
          <p:nvPr/>
        </p:nvSpPr>
        <p:spPr>
          <a:xfrm>
            <a:off x="3200400" y="1959385"/>
            <a:ext cx="304800" cy="455486"/>
          </a:xfrm>
          <a:prstGeom prst="flowChartDecision">
            <a:avLst/>
          </a:prstGeom>
          <a:solidFill>
            <a:srgbClr val="F70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rt 35"/>
          <p:cNvSpPr/>
          <p:nvPr/>
        </p:nvSpPr>
        <p:spPr>
          <a:xfrm>
            <a:off x="2170319" y="2489643"/>
            <a:ext cx="434721" cy="587311"/>
          </a:xfrm>
          <a:prstGeom prst="heart">
            <a:avLst/>
          </a:prstGeom>
          <a:solidFill>
            <a:srgbClr val="E82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30122" y="845796"/>
            <a:ext cx="1676400" cy="1107996"/>
          </a:xfrm>
          <a:prstGeom prst="rect">
            <a:avLst/>
          </a:prstGeom>
          <a:noFill/>
        </p:spPr>
        <p:txBody>
          <a:bodyPr wrap="square" rtlCol="0">
            <a:spAutoFit/>
          </a:bodyPr>
          <a:lstStyle/>
          <a:p>
            <a:r>
              <a:rPr lang="en-US" sz="6600" dirty="0" smtClean="0">
                <a:solidFill>
                  <a:schemeClr val="bg1"/>
                </a:solidFill>
                <a:latin typeface="Aharoni" pitchFamily="2" charset="-79"/>
                <a:cs typeface="Aharoni" pitchFamily="2" charset="-79"/>
              </a:rPr>
              <a:t>???</a:t>
            </a:r>
            <a:endParaRPr lang="en-US" sz="6600" dirty="0">
              <a:solidFill>
                <a:schemeClr val="bg1"/>
              </a:solidFill>
              <a:latin typeface="Aharoni" pitchFamily="2" charset="-79"/>
              <a:cs typeface="Aharoni" pitchFamily="2" charset="-79"/>
            </a:endParaRPr>
          </a:p>
        </p:txBody>
      </p:sp>
      <p:sp>
        <p:nvSpPr>
          <p:cNvPr id="14" name="TextBox 13"/>
          <p:cNvSpPr txBox="1"/>
          <p:nvPr/>
        </p:nvSpPr>
        <p:spPr>
          <a:xfrm>
            <a:off x="5029200" y="533400"/>
            <a:ext cx="3657600" cy="4524315"/>
          </a:xfrm>
          <a:prstGeom prst="rect">
            <a:avLst/>
          </a:prstGeom>
          <a:noFill/>
        </p:spPr>
        <p:txBody>
          <a:bodyPr wrap="square" rtlCol="0">
            <a:spAutoFit/>
          </a:bodyPr>
          <a:lstStyle/>
          <a:p>
            <a:r>
              <a:rPr lang="en-US" sz="4800" dirty="0" smtClean="0">
                <a:latin typeface="Aharoni" pitchFamily="2" charset="-79"/>
                <a:cs typeface="Aharoni" pitchFamily="2" charset="-79"/>
              </a:rPr>
              <a:t>If you could give a sugar skull to anyone, who would it be?</a:t>
            </a:r>
            <a:endParaRPr lang="en-US" sz="4800" dirty="0">
              <a:latin typeface="Aharoni" pitchFamily="2" charset="-79"/>
              <a:cs typeface="Aharoni" pitchFamily="2" charset="-79"/>
            </a:endParaRPr>
          </a:p>
        </p:txBody>
      </p:sp>
    </p:spTree>
    <p:extLst>
      <p:ext uri="{BB962C8B-B14F-4D97-AF65-F5344CB8AC3E}">
        <p14:creationId xmlns:p14="http://schemas.microsoft.com/office/powerpoint/2010/main" val="100477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2000"/>
                                        <p:tgtEl>
                                          <p:spTgt spid="2"/>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2000"/>
                                        <p:tgtEl>
                                          <p:spTgt spid="12"/>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in)">
                                      <p:cBhvr>
                                        <p:cTn id="19" dur="2000"/>
                                        <p:tgtEl>
                                          <p:spTgt spid="3"/>
                                        </p:tgtEl>
                                      </p:cBhvr>
                                    </p:animEffect>
                                  </p:childTnLst>
                                </p:cTn>
                              </p:par>
                              <p:par>
                                <p:cTn id="20" presetID="8"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2000"/>
                                        <p:tgtEl>
                                          <p:spTgt spid="16"/>
                                        </p:tgtEl>
                                      </p:cBhvr>
                                    </p:animEffect>
                                  </p:childTnLst>
                                </p:cTn>
                              </p:par>
                              <p:par>
                                <p:cTn id="23" presetID="8" presetClass="entr" presetSubtype="16" fill="hold" nodeType="withEffect">
                                  <p:stCondLst>
                                    <p:cond delay="0"/>
                                  </p:stCondLst>
                                  <p:childTnLst>
                                    <p:set>
                                      <p:cBhvr>
                                        <p:cTn id="24" dur="1" fill="hold">
                                          <p:stCondLst>
                                            <p:cond delay="0"/>
                                          </p:stCondLst>
                                        </p:cTn>
                                        <p:tgtEl>
                                          <p:spTgt spid="3088"/>
                                        </p:tgtEl>
                                        <p:attrNameLst>
                                          <p:attrName>style.visibility</p:attrName>
                                        </p:attrNameLst>
                                      </p:cBhvr>
                                      <p:to>
                                        <p:strVal val="visible"/>
                                      </p:to>
                                    </p:set>
                                    <p:animEffect transition="in" filter="diamond(in)">
                                      <p:cBhvr>
                                        <p:cTn id="25" dur="2000"/>
                                        <p:tgtEl>
                                          <p:spTgt spid="3088"/>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amond(in)">
                                      <p:cBhvr>
                                        <p:cTn id="28" dur="2000"/>
                                        <p:tgtEl>
                                          <p:spTgt spid="28"/>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diamond(in)">
                                      <p:cBhvr>
                                        <p:cTn id="31" dur="2000"/>
                                        <p:tgtEl>
                                          <p:spTgt spid="31"/>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amond(in)">
                                      <p:cBhvr>
                                        <p:cTn id="34" dur="2000"/>
                                        <p:tgtEl>
                                          <p:spTgt spid="33"/>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diamond(in)">
                                      <p:cBhvr>
                                        <p:cTn id="37" dur="2000"/>
                                        <p:tgtEl>
                                          <p:spTgt spid="29"/>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amond(in)">
                                      <p:cBhvr>
                                        <p:cTn id="40" dur="2000"/>
                                        <p:tgtEl>
                                          <p:spTgt spid="27"/>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amond(in)">
                                      <p:cBhvr>
                                        <p:cTn id="43" dur="2000"/>
                                        <p:tgtEl>
                                          <p:spTgt spid="11"/>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diamond(in)">
                                      <p:cBhvr>
                                        <p:cTn id="46" dur="2000"/>
                                        <p:tgtEl>
                                          <p:spTgt spid="26"/>
                                        </p:tgtEl>
                                      </p:cBhvr>
                                    </p:animEffect>
                                  </p:childTnLst>
                                </p:cTn>
                              </p:par>
                              <p:par>
                                <p:cTn id="47" presetID="8" presetClass="entr" presetSubtype="16" fill="hold" nodeType="withEffect">
                                  <p:stCondLst>
                                    <p:cond delay="0"/>
                                  </p:stCondLst>
                                  <p:childTnLst>
                                    <p:set>
                                      <p:cBhvr>
                                        <p:cTn id="48" dur="1" fill="hold">
                                          <p:stCondLst>
                                            <p:cond delay="0"/>
                                          </p:stCondLst>
                                        </p:cTn>
                                        <p:tgtEl>
                                          <p:spTgt spid="3076"/>
                                        </p:tgtEl>
                                        <p:attrNameLst>
                                          <p:attrName>style.visibility</p:attrName>
                                        </p:attrNameLst>
                                      </p:cBhvr>
                                      <p:to>
                                        <p:strVal val="visible"/>
                                      </p:to>
                                    </p:set>
                                    <p:animEffect transition="in" filter="diamond(in)">
                                      <p:cBhvr>
                                        <p:cTn id="49" dur="2000"/>
                                        <p:tgtEl>
                                          <p:spTgt spid="3076"/>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diamond(in)">
                                      <p:cBhvr>
                                        <p:cTn id="52" dur="2000"/>
                                        <p:tgtEl>
                                          <p:spTgt spid="8"/>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diamond(in)">
                                      <p:cBhvr>
                                        <p:cTn id="55" dur="2000"/>
                                        <p:tgtEl>
                                          <p:spTgt spid="34"/>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diamond(in)">
                                      <p:cBhvr>
                                        <p:cTn id="58" dur="2000"/>
                                        <p:tgtEl>
                                          <p:spTgt spid="21"/>
                                        </p:tgtEl>
                                      </p:cBhvr>
                                    </p:animEffect>
                                  </p:childTnLst>
                                </p:cTn>
                              </p:par>
                              <p:par>
                                <p:cTn id="59" presetID="8" presetClass="entr" presetSubtype="16"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diamond(in)">
                                      <p:cBhvr>
                                        <p:cTn id="61" dur="2000"/>
                                        <p:tgtEl>
                                          <p:spTgt spid="36"/>
                                        </p:tgtEl>
                                      </p:cBhvr>
                                    </p:animEffect>
                                  </p:childTnLst>
                                </p:cTn>
                              </p:par>
                              <p:par>
                                <p:cTn id="62" presetID="8" presetClass="entr" presetSubtype="16"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diamond(in)">
                                      <p:cBhvr>
                                        <p:cTn id="64" dur="2000"/>
                                        <p:tgtEl>
                                          <p:spTgt spid="5"/>
                                        </p:tgtEl>
                                      </p:cBhvr>
                                    </p:animEffect>
                                  </p:childTnLst>
                                </p:cTn>
                              </p:par>
                              <p:par>
                                <p:cTn id="65" presetID="8" presetClass="entr" presetSubtype="16"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amond(in)">
                                      <p:cBhvr>
                                        <p:cTn id="67" dur="2000"/>
                                        <p:tgtEl>
                                          <p:spTgt spid="22"/>
                                        </p:tgtEl>
                                      </p:cBhvr>
                                    </p:animEffect>
                                  </p:childTnLst>
                                </p:cTn>
                              </p:par>
                              <p:par>
                                <p:cTn id="68" presetID="8" presetClass="entr" presetSubtype="16"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diamond(in)">
                                      <p:cBhvr>
                                        <p:cTn id="70" dur="2000"/>
                                        <p:tgtEl>
                                          <p:spTgt spid="35"/>
                                        </p:tgtEl>
                                      </p:cBhvr>
                                    </p:animEffect>
                                  </p:childTnLst>
                                </p:cTn>
                              </p:par>
                              <p:par>
                                <p:cTn id="71" presetID="8"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diamond(in)">
                                      <p:cBhvr>
                                        <p:cTn id="73" dur="2000"/>
                                        <p:tgtEl>
                                          <p:spTgt spid="23"/>
                                        </p:tgtEl>
                                      </p:cBhvr>
                                    </p:animEffect>
                                  </p:childTnLst>
                                </p:cTn>
                              </p:par>
                              <p:par>
                                <p:cTn id="74" presetID="8" presetClass="entr" presetSubtype="16"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diamond(in)">
                                      <p:cBhvr>
                                        <p:cTn id="76" dur="2000"/>
                                        <p:tgtEl>
                                          <p:spTgt spid="30"/>
                                        </p:tgtEl>
                                      </p:cBhvr>
                                    </p:animEffect>
                                  </p:childTnLst>
                                </p:cTn>
                              </p:par>
                              <p:par>
                                <p:cTn id="77" presetID="8" presetClass="entr" presetSubtype="16"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diamond(in)">
                                      <p:cBhvr>
                                        <p:cTn id="79" dur="2000"/>
                                        <p:tgtEl>
                                          <p:spTgt spid="13"/>
                                        </p:tgtEl>
                                      </p:cBhvr>
                                    </p:animEffect>
                                  </p:childTnLst>
                                </p:cTn>
                              </p:par>
                              <p:par>
                                <p:cTn id="80" presetID="8" presetClass="entr" presetSubtype="16" fill="hold" grpId="0"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diamond(in)">
                                      <p:cBhvr>
                                        <p:cTn id="8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6" grpId="0" animBg="1"/>
      <p:bldP spid="18" grpId="0" animBg="1"/>
      <p:bldP spid="7" grpId="0" animBg="1"/>
      <p:bldP spid="8" grpId="0" animBg="1"/>
      <p:bldP spid="21" grpId="0" animBg="1"/>
      <p:bldP spid="22" grpId="0" animBg="1"/>
      <p:bldP spid="23" grpId="0" animBg="1"/>
      <p:bldP spid="26" grpId="0" animBg="1"/>
      <p:bldP spid="27" grpId="0" animBg="1"/>
      <p:bldP spid="28" grpId="0" animBg="1"/>
      <p:bldP spid="29" grpId="0" animBg="1"/>
      <p:bldP spid="30" grpId="0" animBg="1"/>
      <p:bldP spid="31" grpId="0" animBg="1"/>
      <p:bldP spid="11" grpId="0" animBg="1"/>
      <p:bldP spid="33" grpId="0" animBg="1"/>
      <p:bldP spid="34" grpId="0" animBg="1"/>
      <p:bldP spid="35" grpId="0" animBg="1"/>
      <p:bldP spid="36"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399" y="0"/>
            <a:ext cx="12446149" cy="688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87432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txBox="1">
            <a:spLocks/>
          </p:cNvSpPr>
          <p:nvPr/>
        </p:nvSpPr>
        <p:spPr>
          <a:xfrm>
            <a:off x="457200" y="1600200"/>
            <a:ext cx="8305800" cy="2729132"/>
          </a:xfrm>
          <a:prstGeom prst="rect">
            <a:avLst/>
          </a:prstGeom>
        </p:spPr>
        <p:txBody>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6600" b="1" i="1" dirty="0" smtClean="0">
                <a:solidFill>
                  <a:schemeClr val="tx1"/>
                </a:solidFill>
                <a:latin typeface="+mn-lt"/>
                <a:cs typeface="Times New Roman" panose="02020603050405020304" pitchFamily="18" charset="0"/>
              </a:rPr>
              <a:t>Where does the </a:t>
            </a:r>
            <a:r>
              <a:rPr lang="en-US" sz="6600" b="1" dirty="0" err="1" smtClean="0">
                <a:solidFill>
                  <a:schemeClr val="tx1"/>
                </a:solidFill>
                <a:latin typeface="+mn-lt"/>
                <a:cs typeface="Times New Roman" panose="02020603050405020304" pitchFamily="18" charset="0"/>
              </a:rPr>
              <a:t>calavera</a:t>
            </a:r>
            <a:r>
              <a:rPr lang="en-US" sz="6600" b="1" i="1" dirty="0" smtClean="0">
                <a:solidFill>
                  <a:schemeClr val="tx1"/>
                </a:solidFill>
                <a:latin typeface="+mn-lt"/>
                <a:cs typeface="Times New Roman" panose="02020603050405020304" pitchFamily="18" charset="0"/>
              </a:rPr>
              <a:t> symbol come from?</a:t>
            </a:r>
            <a:endParaRPr lang="en-US" sz="6600" b="1" i="1"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290278300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957" y="911087"/>
            <a:ext cx="3315528" cy="446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5449956" y="5638800"/>
            <a:ext cx="3294743" cy="762000"/>
          </a:xfrm>
          <a:prstGeom prst="rect">
            <a:avLst/>
          </a:prstGeom>
        </p:spPr>
        <p:txBody>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2400" b="1" dirty="0" smtClean="0">
                <a:solidFill>
                  <a:schemeClr val="tx1"/>
                </a:solidFill>
                <a:cs typeface="Times New Roman" panose="02020603050405020304" pitchFamily="18" charset="0"/>
              </a:rPr>
              <a:t>José </a:t>
            </a:r>
            <a:r>
              <a:rPr lang="en-US" sz="2400" b="1" dirty="0" smtClean="0">
                <a:solidFill>
                  <a:schemeClr val="tx1"/>
                </a:solidFill>
                <a:latin typeface="Calibri"/>
                <a:cs typeface="Times New Roman" panose="02020603050405020304" pitchFamily="18" charset="0"/>
              </a:rPr>
              <a:t>Guadalupe Posada</a:t>
            </a:r>
          </a:p>
          <a:p>
            <a:pPr algn="ctr"/>
            <a:r>
              <a:rPr lang="en-US" sz="2400" b="1" dirty="0" smtClean="0">
                <a:solidFill>
                  <a:schemeClr val="tx1"/>
                </a:solidFill>
                <a:latin typeface="Calibri"/>
                <a:cs typeface="Times New Roman" panose="02020603050405020304" pitchFamily="18" charset="0"/>
              </a:rPr>
              <a:t>(Mexico, 1852-1913)</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26415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49087"/>
            <a:ext cx="5715000" cy="660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948" y="990600"/>
            <a:ext cx="2971800" cy="453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095127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1168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38900" y="5638800"/>
            <a:ext cx="8305800" cy="2729132"/>
          </a:xfrm>
          <a:prstGeom prst="rect">
            <a:avLst/>
          </a:prstGeom>
        </p:spPr>
        <p:txBody>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6600" b="1" i="1" dirty="0" smtClean="0">
                <a:solidFill>
                  <a:schemeClr val="tx1"/>
                </a:solidFill>
                <a:latin typeface="+mn-lt"/>
                <a:cs typeface="Times New Roman" panose="02020603050405020304" pitchFamily="18" charset="0"/>
              </a:rPr>
              <a:t>La </a:t>
            </a:r>
            <a:r>
              <a:rPr lang="en-US" sz="6600" b="1" i="1" dirty="0" err="1" smtClean="0">
                <a:solidFill>
                  <a:schemeClr val="tx1"/>
                </a:solidFill>
                <a:latin typeface="+mn-lt"/>
                <a:cs typeface="Times New Roman" panose="02020603050405020304" pitchFamily="18" charset="0"/>
              </a:rPr>
              <a:t>Calavera</a:t>
            </a:r>
            <a:r>
              <a:rPr lang="en-US" sz="6600" b="1" i="1" dirty="0" smtClean="0">
                <a:solidFill>
                  <a:schemeClr val="tx1"/>
                </a:solidFill>
                <a:latin typeface="+mn-lt"/>
                <a:cs typeface="Times New Roman" panose="02020603050405020304" pitchFamily="18" charset="0"/>
              </a:rPr>
              <a:t> Catrina</a:t>
            </a:r>
            <a:endParaRPr lang="en-US" sz="6600" b="1" i="1"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404911545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546"/>
          <a:stretch/>
        </p:blipFill>
        <p:spPr bwMode="auto">
          <a:xfrm>
            <a:off x="26504" y="371608"/>
            <a:ext cx="9117496" cy="5800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82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sisucede.com.mx/wp-content/uploads/2013/10/Curso-Calaveritas-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1873" cy="5346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638800"/>
            <a:ext cx="9156192" cy="769441"/>
          </a:xfrm>
          <a:prstGeom prst="rect">
            <a:avLst/>
          </a:prstGeom>
          <a:noFill/>
        </p:spPr>
        <p:txBody>
          <a:bodyPr wrap="square" rtlCol="0">
            <a:spAutoFit/>
          </a:bodyPr>
          <a:lstStyle/>
          <a:p>
            <a:pPr algn="ctr"/>
            <a:r>
              <a:rPr lang="en-US" sz="4400" b="1" dirty="0" smtClean="0">
                <a:latin typeface="+mj-lt"/>
                <a:cs typeface="Times New Roman" panose="02020603050405020304" pitchFamily="18" charset="0"/>
              </a:rPr>
              <a:t>Sweet </a:t>
            </a:r>
            <a:r>
              <a:rPr lang="en-US" sz="4400" b="1" i="1" dirty="0" smtClean="0">
                <a:latin typeface="+mj-lt"/>
                <a:cs typeface="Times New Roman" panose="02020603050405020304" pitchFamily="18" charset="0"/>
              </a:rPr>
              <a:t>Calaveras </a:t>
            </a:r>
            <a:r>
              <a:rPr lang="en-US" sz="4400" b="1" dirty="0" smtClean="0">
                <a:latin typeface="+mj-lt"/>
                <a:cs typeface="Times New Roman" panose="02020603050405020304" pitchFamily="18" charset="0"/>
              </a:rPr>
              <a:t>: Sugar Skulls</a:t>
            </a:r>
            <a:endParaRPr lang="en-US" sz="4400" b="1" dirty="0">
              <a:latin typeface="+mj-lt"/>
              <a:cs typeface="Times New Roman" panose="02020603050405020304" pitchFamily="18" charset="0"/>
            </a:endParaRPr>
          </a:p>
        </p:txBody>
      </p:sp>
    </p:spTree>
    <p:extLst>
      <p:ext uri="{BB962C8B-B14F-4D97-AF65-F5344CB8AC3E}">
        <p14:creationId xmlns:p14="http://schemas.microsoft.com/office/powerpoint/2010/main" val="340370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t 594: Folk Art Religious Sugar Sculp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116"/>
            <a:ext cx="4648200" cy="69791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77326" y="6150520"/>
            <a:ext cx="3200400" cy="523220"/>
          </a:xfrm>
          <a:prstGeom prst="rect">
            <a:avLst/>
          </a:prstGeom>
        </p:spPr>
        <p:txBody>
          <a:bodyPr wrap="square">
            <a:spAutoFit/>
          </a:bodyPr>
          <a:lstStyle/>
          <a:p>
            <a:r>
              <a:rPr lang="en-US" sz="1400" dirty="0" smtClean="0"/>
              <a:t>Artist unknown</a:t>
            </a:r>
          </a:p>
          <a:p>
            <a:r>
              <a:rPr lang="en-US" sz="1400" dirty="0" smtClean="0"/>
              <a:t>Sugar sculpture from the 1800s </a:t>
            </a:r>
            <a:endParaRPr lang="en-US" sz="1400" dirty="0"/>
          </a:p>
        </p:txBody>
      </p:sp>
    </p:spTree>
    <p:extLst>
      <p:ext uri="{BB962C8B-B14F-4D97-AF65-F5344CB8AC3E}">
        <p14:creationId xmlns:p14="http://schemas.microsoft.com/office/powerpoint/2010/main" val="3034490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3850</TotalTime>
  <Words>880</Words>
  <Application>Microsoft Office PowerPoint</Application>
  <PresentationFormat>On-screen Show (4:3)</PresentationFormat>
  <Paragraphs>65</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Lenovo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Tribute to Jose Guadalupe Posada  Printmaking Series</dc:title>
  <dc:creator>Lenovo User</dc:creator>
  <cp:lastModifiedBy>Gabriela Martinez</cp:lastModifiedBy>
  <cp:revision>91</cp:revision>
  <dcterms:created xsi:type="dcterms:W3CDTF">2010-01-09T06:50:42Z</dcterms:created>
  <dcterms:modified xsi:type="dcterms:W3CDTF">2016-09-09T22:55:44Z</dcterms:modified>
</cp:coreProperties>
</file>